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316" r:id="rId25"/>
    <p:sldId id="280" r:id="rId26"/>
    <p:sldId id="281" r:id="rId27"/>
    <p:sldId id="282" r:id="rId28"/>
    <p:sldId id="283" r:id="rId29"/>
    <p:sldId id="286" r:id="rId30"/>
    <p:sldId id="288" r:id="rId31"/>
    <p:sldId id="289" r:id="rId32"/>
    <p:sldId id="290" r:id="rId33"/>
    <p:sldId id="292" r:id="rId34"/>
    <p:sldId id="293" r:id="rId35"/>
    <p:sldId id="294" r:id="rId36"/>
    <p:sldId id="295" r:id="rId37"/>
    <p:sldId id="298" r:id="rId38"/>
    <p:sldId id="299" r:id="rId39"/>
    <p:sldId id="302" r:id="rId40"/>
    <p:sldId id="303" r:id="rId41"/>
    <p:sldId id="304" r:id="rId42"/>
    <p:sldId id="305" r:id="rId43"/>
    <p:sldId id="306" r:id="rId44"/>
    <p:sldId id="308" r:id="rId45"/>
    <p:sldId id="312" r:id="rId46"/>
    <p:sldId id="313" r:id="rId47"/>
    <p:sldId id="314" r:id="rId4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832D67-C1F3-493A-BA72-1D29DB716B66}" v="1073" dt="2020-04-20T09:58:35.79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Shape 12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g3.photographersdirect.com/img/26650/wm/pd2289378.jpg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images.google.co.in/imgres?imgurl=http://www.mayoclinicproceedings.com/images/8103/8103rc-fig1.jpg&amp;imgrefurl=http://www.patient.co.uk/doctor/Pernicious-Anaemia-and-B12-Deficiency.htm&amp;usg=__xiyHeZh1HnFl2XK-2x6CUlMBzFU=&amp;h=266&amp;w=375&amp;sz=57&amp;hl=en&amp;start=17&amp;tbnid=53IgwaIrzbapLM:&amp;tbnh=87&amp;tbnw=122&amp;prev=/images?q=Dimorphic+anaemia+picture+on+peripheral+smear&amp;gbv=2&amp;hl=en&amp;sa=G" TargetMode="Externa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images.google.co.in/imgres?imgurl=http://z.about.com/d/pediatrics/1/0/F/N/crying_baby.jpg&amp;imgrefurl=http://pediatrics.about.com/od/yourbabyweekbyweek/ss/baby_wk_two_8.htm&amp;h=283&amp;w=424&amp;sz=138&amp;hl=en&amp;start=3&amp;tbnid=Wg7zEgp1S4Lp6M:&amp;tbnh=84&amp;tbnw=126&amp;prev=/images?q=crying+baby&amp;gbv=2&amp;hl=en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9">
            <a:extLst>
              <a:ext uri="{FF2B5EF4-FFF2-40B4-BE49-F238E27FC236}">
                <a16:creationId xmlns:a16="http://schemas.microsoft.com/office/drawing/2014/main" xmlns="" id="{01C9CC24-B375-4226-BF2B-61FADBBA69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101">
            <a:extLst>
              <a:ext uri="{FF2B5EF4-FFF2-40B4-BE49-F238E27FC236}">
                <a16:creationId xmlns:a16="http://schemas.microsoft.com/office/drawing/2014/main" xmlns="" id="{CD70A28E-4FD8-4474-A206-E15B5EBB30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" y="1084747"/>
            <a:ext cx="9141714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" name="Picture 103">
            <a:extLst>
              <a:ext uri="{FF2B5EF4-FFF2-40B4-BE49-F238E27FC236}">
                <a16:creationId xmlns:a16="http://schemas.microsoft.com/office/drawing/2014/main" xmlns="" id="{39647E21-5366-4638-AC97-D8CD4111EB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9143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94" name="Title 1"/>
          <p:cNvSpPr txBox="1">
            <a:spLocks noGrp="1"/>
          </p:cNvSpPr>
          <p:nvPr>
            <p:ph type="ctrTitle"/>
          </p:nvPr>
        </p:nvSpPr>
        <p:spPr>
          <a:xfrm>
            <a:off x="565443" y="2076450"/>
            <a:ext cx="8013114" cy="1345134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z="4900">
                <a:solidFill>
                  <a:srgbClr val="FFFFFF"/>
                </a:solidFill>
              </a:rPr>
              <a:t>ANAEMIA IN PREGNANCY</a:t>
            </a:r>
          </a:p>
        </p:txBody>
      </p:sp>
      <p:sp>
        <p:nvSpPr>
          <p:cNvPr id="95" name="Subtitle 2"/>
          <p:cNvSpPr txBox="1">
            <a:spLocks noGrp="1"/>
          </p:cNvSpPr>
          <p:nvPr>
            <p:ph type="subTitle" sz="quarter" idx="1"/>
          </p:nvPr>
        </p:nvSpPr>
        <p:spPr>
          <a:xfrm>
            <a:off x="878681" y="4473360"/>
            <a:ext cx="7101908" cy="865639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95536" y="404664"/>
            <a:ext cx="8291263" cy="626469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sz="2700" b="1"/>
            </a:pPr>
            <a:r>
              <a:t>Predisposing factors for anaemia during pregnancy: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rPr>
                <a:solidFill>
                  <a:srgbClr val="FF40FF"/>
                </a:solidFill>
              </a:rPr>
              <a:t>Increased demand of iron</a:t>
            </a:r>
            <a:r>
              <a:t>, folia acid and vitamin B12.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rPr>
                <a:solidFill>
                  <a:srgbClr val="FF40FF"/>
                </a:solidFill>
              </a:rPr>
              <a:t>Diminished intake </a:t>
            </a:r>
            <a:r>
              <a:t>(poor diet, morning sickness)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Disturbed metabolism (pregnancy induced depression of bone marrow)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rPr>
                <a:solidFill>
                  <a:srgbClr val="FF40FF"/>
                </a:solidFill>
              </a:rPr>
              <a:t>Infectio</a:t>
            </a:r>
            <a:r>
              <a:t>n (malaria, asymptomatic bacteriuria, piles, worm infestation)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Pre pregnant state of iron reserves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Twin gestation and repeated pregnancies without adequate spacing(</a:t>
            </a:r>
            <a:r>
              <a:rPr>
                <a:solidFill>
                  <a:srgbClr val="FF40FF"/>
                </a:solidFill>
              </a:rPr>
              <a:t>multiparity</a:t>
            </a:r>
            <a:r>
              <a:t>)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Abnormal pregnancy states like molar pregnancy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Anti folate </a:t>
            </a:r>
            <a:r>
              <a:rPr>
                <a:solidFill>
                  <a:srgbClr val="FF40FF"/>
                </a:solidFill>
              </a:rPr>
              <a:t>medications </a:t>
            </a:r>
            <a:r>
              <a:t>such as (antiepileptic drugs (Phenytoin, Phenobarbitone, Primidone), pyrimethamine and trimethoprim, aggravates the deficiency.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1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23528" y="2852935"/>
            <a:ext cx="8363271" cy="3273228"/>
          </a:xfrm>
          <a:prstGeom prst="rect">
            <a:avLst/>
          </a:prstGeom>
        </p:spPr>
        <p:txBody>
          <a:bodyPr/>
          <a:lstStyle>
            <a:lvl1pPr algn="ctr">
              <a:spcBef>
                <a:spcPts val="1100"/>
              </a:spcBef>
              <a:buSzTx/>
              <a:buNone/>
              <a:defRPr sz="4800" b="1"/>
            </a:lvl1pPr>
          </a:lstStyle>
          <a:p>
            <a:r>
              <a:t>NUTRITIONAL ANAEMIA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t>IRON DEFICIENCY ANAEMIA</a:t>
            </a:r>
          </a:p>
        </p:txBody>
      </p:sp>
      <p:sp>
        <p:nvSpPr>
          <p:cNvPr id="124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>
                <a:solidFill>
                  <a:srgbClr val="FF40FF"/>
                </a:solidFill>
              </a:rPr>
              <a:t>Iron </a:t>
            </a:r>
            <a:r>
              <a:t>deficiency anaemia is the commonest nutritional anaemia followed by </a:t>
            </a:r>
            <a:r>
              <a:rPr>
                <a:solidFill>
                  <a:srgbClr val="FF40FF"/>
                </a:solidFill>
              </a:rPr>
              <a:t>folic acid </a:t>
            </a:r>
            <a:r>
              <a:t>deficiency and very rarely </a:t>
            </a:r>
            <a:r>
              <a:rPr>
                <a:solidFill>
                  <a:srgbClr val="FF40FF"/>
                </a:solidFill>
              </a:rPr>
              <a:t>vitamin B12 </a:t>
            </a:r>
            <a:r>
              <a:t>(Cyanocobalamin) deficiency.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1"/>
          <p:cNvSpPr txBox="1">
            <a:spLocks noGrp="1"/>
          </p:cNvSpPr>
          <p:nvPr>
            <p:ph type="title"/>
          </p:nvPr>
        </p:nvSpPr>
        <p:spPr>
          <a:xfrm>
            <a:off x="1066800" y="152400"/>
            <a:ext cx="6934200" cy="685800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r>
              <a:t>Iron absorption</a:t>
            </a:r>
          </a:p>
        </p:txBody>
      </p:sp>
      <p:sp>
        <p:nvSpPr>
          <p:cNvPr id="12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534400" cy="5562600"/>
          </a:xfrm>
          <a:prstGeom prst="rect">
            <a:avLst/>
          </a:prstGeom>
        </p:spPr>
        <p:txBody>
          <a:bodyPr/>
          <a:lstStyle/>
          <a:p>
            <a:r>
              <a:t>Absorption:Duodenum</a:t>
            </a:r>
          </a:p>
          <a:p>
            <a:r>
              <a:t>Absorption depends on number of factors </a:t>
            </a:r>
          </a:p>
          <a:p>
            <a:pPr>
              <a:buSzTx/>
              <a:buNone/>
            </a:pPr>
            <a:r>
              <a:t>    Average daily diet contains :10-20 mg iron</a:t>
            </a:r>
          </a:p>
          <a:p>
            <a:pPr>
              <a:buSzTx/>
              <a:buNone/>
            </a:pPr>
            <a:r>
              <a:t>    Iron  :Duodenum</a:t>
            </a:r>
          </a:p>
          <a:p>
            <a:pPr>
              <a:defRPr sz="1000"/>
            </a:pPr>
            <a:endParaRPr/>
          </a:p>
          <a:p>
            <a:r>
              <a:t>B12 :Terminal ileum</a:t>
            </a:r>
          </a:p>
          <a:p>
            <a:pPr>
              <a:defRPr sz="900"/>
            </a:pPr>
            <a:endParaRPr/>
          </a:p>
          <a:p>
            <a:r>
              <a:t>Folate:Duodenum and jejunum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4" descr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762000"/>
            <a:ext cx="5943600" cy="5181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533400"/>
            <a:ext cx="7854950" cy="5867400"/>
          </a:xfrm>
          <a:prstGeom prst="rect">
            <a:avLst/>
          </a:prstGeom>
        </p:spPr>
        <p:txBody>
          <a:bodyPr/>
          <a:lstStyle/>
          <a:p>
            <a:pPr algn="l">
              <a:defRPr b="1" u="sng">
                <a:solidFill>
                  <a:srgbClr val="FF0000"/>
                </a:solidFill>
              </a:defRPr>
            </a:pPr>
            <a:r>
              <a:t>Enhancers of Iron absorption</a:t>
            </a:r>
            <a:endParaRPr>
              <a:solidFill>
                <a:srgbClr val="FFFF00"/>
              </a:solidFill>
            </a:endParaRP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  <a:defRPr>
                <a:solidFill>
                  <a:srgbClr val="000000"/>
                </a:solidFill>
              </a:defRPr>
            </a:pPr>
            <a:r>
              <a:t>Haem iron.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  <a:defRPr>
                <a:solidFill>
                  <a:srgbClr val="000000"/>
                </a:solidFill>
              </a:defRPr>
            </a:pPr>
            <a:r>
              <a:t>Proteins.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  <a:defRPr>
                <a:solidFill>
                  <a:srgbClr val="000000"/>
                </a:solidFill>
              </a:defRPr>
            </a:pPr>
            <a:r>
              <a:t>Meat.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  <a:defRPr>
                <a:solidFill>
                  <a:srgbClr val="000000"/>
                </a:solidFill>
              </a:defRPr>
            </a:pPr>
            <a:r>
              <a:t>Ascorbic acid.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  <a:defRPr>
                <a:solidFill>
                  <a:srgbClr val="000000"/>
                </a:solidFill>
              </a:defRPr>
            </a:pPr>
            <a:r>
              <a:t>Fermentation.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  <a:defRPr>
                <a:solidFill>
                  <a:srgbClr val="000000"/>
                </a:solidFill>
              </a:defRPr>
            </a:pPr>
            <a:r>
              <a:t>Ferrous iron.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  <a:defRPr>
                <a:solidFill>
                  <a:srgbClr val="000000"/>
                </a:solidFill>
              </a:defRPr>
            </a:pPr>
            <a:r>
              <a:t>Gastric  acidity.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  <a:defRPr>
                <a:solidFill>
                  <a:srgbClr val="000000"/>
                </a:solidFill>
              </a:defRPr>
            </a:pPr>
            <a:r>
              <a:t>Alcohol.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  <a:defRPr>
                <a:solidFill>
                  <a:srgbClr val="000000"/>
                </a:solidFill>
              </a:defRPr>
            </a:pPr>
            <a:r>
              <a:t>Low iron stores.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990600"/>
            <a:ext cx="7854950" cy="5410200"/>
          </a:xfrm>
          <a:prstGeom prst="rect">
            <a:avLst/>
          </a:prstGeom>
        </p:spPr>
        <p:txBody>
          <a:bodyPr/>
          <a:lstStyle/>
          <a:p>
            <a:pPr algn="l">
              <a:defRPr b="1" u="sng">
                <a:solidFill>
                  <a:srgbClr val="FF0000"/>
                </a:solidFill>
              </a:defRPr>
            </a:pPr>
            <a:r>
              <a:t>Inhibitors of iron absorption</a:t>
            </a:r>
            <a:r>
              <a:rPr>
                <a:solidFill>
                  <a:srgbClr val="FFFF00"/>
                </a:solidFill>
              </a:rPr>
              <a:t>: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  <a:defRPr>
                <a:solidFill>
                  <a:srgbClr val="000000"/>
                </a:solidFill>
              </a:defRPr>
            </a:pPr>
            <a:r>
              <a:t>Phytates.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  <a:defRPr>
                <a:solidFill>
                  <a:srgbClr val="000000"/>
                </a:solidFill>
              </a:defRPr>
            </a:pPr>
            <a:r>
              <a:t>Calcium.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  <a:defRPr>
                <a:solidFill>
                  <a:srgbClr val="000000"/>
                </a:solidFill>
              </a:defRPr>
            </a:pPr>
            <a:r>
              <a:t>Tannins.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  <a:defRPr>
                <a:solidFill>
                  <a:srgbClr val="000000"/>
                </a:solidFill>
              </a:defRPr>
            </a:pPr>
            <a:r>
              <a:t>Tea &amp; Coffee.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  <a:defRPr>
                <a:solidFill>
                  <a:srgbClr val="000000"/>
                </a:solidFill>
              </a:defRPr>
            </a:pPr>
            <a:r>
              <a:t>Herbal drinks.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  <a:defRPr>
                <a:solidFill>
                  <a:srgbClr val="000000"/>
                </a:solidFill>
              </a:defRPr>
            </a:pPr>
            <a:r>
              <a:t>Fortified iron supplement.</a:t>
            </a:r>
          </a:p>
        </p:txBody>
      </p:sp>
      <p:pic>
        <p:nvPicPr>
          <p:cNvPr id="134" name="Picture 6" descr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1905000"/>
            <a:ext cx="2324100" cy="34861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subTitle" idx="1"/>
          </p:nvPr>
        </p:nvSpPr>
        <p:spPr>
          <a:xfrm>
            <a:off x="472461" y="651527"/>
            <a:ext cx="7299939" cy="4987273"/>
          </a:xfrm>
          <a:prstGeom prst="rect">
            <a:avLst/>
          </a:prstGeom>
        </p:spPr>
        <p:txBody>
          <a:bodyPr/>
          <a:lstStyle/>
          <a:p>
            <a:pPr algn="l">
              <a:defRPr>
                <a:solidFill>
                  <a:srgbClr val="000000"/>
                </a:solidFill>
              </a:defRPr>
            </a:pPr>
            <a:r>
              <a:t>Iron demand in pregnancy - 900 mg</a:t>
            </a:r>
          </a:p>
          <a:p>
            <a:pPr algn="l">
              <a:defRPr>
                <a:solidFill>
                  <a:srgbClr val="000000"/>
                </a:solidFill>
              </a:defRPr>
            </a:pPr>
            <a:r>
              <a:t>Uterus and its contents -500-600mg</a:t>
            </a:r>
          </a:p>
          <a:p>
            <a:pPr algn="l">
              <a:defRPr>
                <a:solidFill>
                  <a:srgbClr val="000000"/>
                </a:solidFill>
              </a:defRPr>
            </a:pPr>
            <a:r>
              <a:t>Loss at delivery - 150-200mg</a:t>
            </a:r>
          </a:p>
          <a:p>
            <a:pPr algn="l">
              <a:defRPr>
                <a:solidFill>
                  <a:srgbClr val="000000"/>
                </a:solidFill>
              </a:defRPr>
            </a:pPr>
            <a:r>
              <a:t>Increased RBC mass - 500mg (returned to stores after delivery)</a:t>
            </a:r>
          </a:p>
          <a:p>
            <a:pPr algn="l">
              <a:defRPr>
                <a:solidFill>
                  <a:srgbClr val="000000"/>
                </a:solidFill>
              </a:defRPr>
            </a:pPr>
            <a:r>
              <a:t>Saved due to amenorrhoea - 225mg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ubtitle 2"/>
          <p:cNvSpPr txBox="1">
            <a:spLocks noGrp="1"/>
          </p:cNvSpPr>
          <p:nvPr>
            <p:ph type="subTitle" idx="1"/>
          </p:nvPr>
        </p:nvSpPr>
        <p:spPr>
          <a:xfrm>
            <a:off x="179511" y="0"/>
            <a:ext cx="7854951" cy="6172200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80000"/>
              </a:lnSpc>
              <a:spcBef>
                <a:spcPts val="600"/>
              </a:spcBef>
              <a:defRPr sz="2900" b="1" u="sng">
                <a:solidFill>
                  <a:srgbClr val="FF0000"/>
                </a:solidFill>
              </a:defRPr>
            </a:pPr>
            <a:r>
              <a:t>Iron loss</a:t>
            </a:r>
            <a:r>
              <a:rPr>
                <a:solidFill>
                  <a:srgbClr val="FFFF00"/>
                </a:solidFill>
              </a:rPr>
              <a:t>: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lphaUcPeriod"/>
              <a:defRPr sz="2900">
                <a:solidFill>
                  <a:schemeClr val="accent6"/>
                </a:solidFill>
              </a:defRPr>
            </a:pPr>
            <a:r>
              <a:t>Physiological factors: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900">
                <a:solidFill>
                  <a:srgbClr val="000000"/>
                </a:solidFill>
              </a:defRPr>
            </a:pPr>
            <a:r>
              <a:t>Basal losses from desquamation from intestines &amp; skin.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900">
                <a:solidFill>
                  <a:srgbClr val="000000"/>
                </a:solidFill>
              </a:defRPr>
            </a:pPr>
            <a:r>
              <a:t>Menstruation.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900">
                <a:solidFill>
                  <a:srgbClr val="000000"/>
                </a:solidFill>
              </a:defRPr>
            </a:pPr>
            <a:r>
              <a:t>Delivery.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900">
                <a:solidFill>
                  <a:srgbClr val="000000"/>
                </a:solidFill>
              </a:defRPr>
            </a:pPr>
            <a:r>
              <a:t>Lactation.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900"/>
            </a:pPr>
            <a:endParaRPr/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900"/>
            </a:pPr>
            <a:r>
              <a:t>B. </a:t>
            </a:r>
            <a:r>
              <a:rPr>
                <a:solidFill>
                  <a:schemeClr val="accent6"/>
                </a:solidFill>
              </a:rPr>
              <a:t>Pathological factors</a:t>
            </a:r>
            <a:r>
              <a:t>: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900">
                <a:solidFill>
                  <a:srgbClr val="000000"/>
                </a:solidFill>
              </a:defRPr>
            </a:pPr>
            <a:r>
              <a:t>Hookworm infestation.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900">
                <a:solidFill>
                  <a:srgbClr val="000000"/>
                </a:solidFill>
              </a:defRPr>
            </a:pPr>
            <a:r>
              <a:t>Haemorrhage from GIT.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900">
                <a:solidFill>
                  <a:srgbClr val="000000"/>
                </a:solidFill>
              </a:defRPr>
            </a:pPr>
            <a:r>
              <a:t>Allergies.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900">
                <a:solidFill>
                  <a:srgbClr val="000000"/>
                </a:solidFill>
              </a:defRPr>
            </a:pPr>
            <a:r>
              <a:t>Occult.</a:t>
            </a:r>
          </a:p>
        </p:txBody>
      </p:sp>
      <p:pic>
        <p:nvPicPr>
          <p:cNvPr id="139" name="Picture 3" descr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3886200"/>
            <a:ext cx="2438400" cy="2476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533400"/>
            <a:ext cx="7854950" cy="5867400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80000"/>
              </a:lnSpc>
              <a:spcBef>
                <a:spcPts val="600"/>
              </a:spcBef>
              <a:defRPr sz="2700" b="1" u="sng">
                <a:solidFill>
                  <a:srgbClr val="FF0000"/>
                </a:solidFill>
              </a:defRPr>
            </a:pPr>
            <a:r>
              <a:t>Prevention of iron deficiency: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300" b="1" i="1">
                <a:solidFill>
                  <a:srgbClr val="FF0000"/>
                </a:solidFill>
              </a:defRPr>
            </a:pPr>
            <a:r>
              <a:t>WHO recommendations</a:t>
            </a:r>
            <a:r>
              <a:rPr sz="2700" b="0">
                <a:solidFill>
                  <a:schemeClr val="accent6"/>
                </a:solidFill>
              </a:rPr>
              <a:t>:</a:t>
            </a:r>
            <a:endParaRPr sz="2700"/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700"/>
            </a:pPr>
            <a:r>
              <a:t>	</a:t>
            </a:r>
            <a:r>
              <a:rPr>
                <a:solidFill>
                  <a:srgbClr val="000000"/>
                </a:solidFill>
              </a:rPr>
              <a:t>60 mg elemental iron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700">
                <a:solidFill>
                  <a:srgbClr val="000000"/>
                </a:solidFill>
              </a:defRPr>
            </a:pPr>
            <a:r>
              <a:t>			&amp;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700">
                <a:solidFill>
                  <a:srgbClr val="000000"/>
                </a:solidFill>
              </a:defRPr>
            </a:pPr>
            <a:r>
              <a:t>	400 μg folic acid – once or twice a day.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700">
                <a:solidFill>
                  <a:srgbClr val="000000"/>
                </a:solidFill>
              </a:defRPr>
            </a:pPr>
            <a:r>
              <a:t>	(for 6 m antenatally and 3 m postnatally)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700"/>
            </a:pPr>
            <a:endParaRPr/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700"/>
            </a:pPr>
            <a:r>
              <a:rPr>
                <a:solidFill>
                  <a:srgbClr val="000000"/>
                </a:solidFill>
              </a:rPr>
              <a:t>2</a:t>
            </a:r>
            <a:r>
              <a:t>. </a:t>
            </a:r>
            <a:r>
              <a:rPr sz="2300" b="1" i="1">
                <a:solidFill>
                  <a:srgbClr val="FF0000"/>
                </a:solidFill>
              </a:rPr>
              <a:t>Government of India recommendations</a:t>
            </a:r>
            <a:r>
              <a:rPr i="1">
                <a:solidFill>
                  <a:srgbClr val="FF0000"/>
                </a:solidFill>
              </a:rPr>
              <a:t>: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700" i="1">
                <a:solidFill>
                  <a:srgbClr val="FF0000"/>
                </a:solidFill>
              </a:defRPr>
            </a:pPr>
            <a:r>
              <a:t>NATIONAL ANEMIA PROPHYLAXIS  PROGRAMME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700"/>
            </a:pPr>
            <a:r>
              <a:t>	</a:t>
            </a:r>
            <a:r>
              <a:rPr>
                <a:solidFill>
                  <a:srgbClr val="000000"/>
                </a:solidFill>
              </a:rPr>
              <a:t>Elemental iron 100 mg with 500 μg of folic acid in the second half of pregnancy for a period of atleast 100 days</a:t>
            </a:r>
            <a:r>
              <a:t>.</a:t>
            </a:r>
          </a:p>
        </p:txBody>
      </p:sp>
      <p:pic>
        <p:nvPicPr>
          <p:cNvPr id="142" name="Picture 3" descr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9825" y="152400"/>
            <a:ext cx="2466975" cy="18478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1" name="Picture 104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7" name="Title 1"/>
          <p:cNvSpPr txBox="1"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INTRODUCTION</a:t>
            </a:r>
          </a:p>
        </p:txBody>
      </p:sp>
      <p:sp>
        <p:nvSpPr>
          <p:cNvPr id="98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710630" y="2504760"/>
            <a:ext cx="7548950" cy="4244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9464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22"/>
            </a:pPr>
            <a:r>
              <a:rPr lang="en-US" sz="2000" kern="1200" err="1">
                <a:latin typeface="+mn-lt"/>
                <a:ea typeface="+mn-ea"/>
                <a:cs typeface="+mn-cs"/>
              </a:rPr>
              <a:t>Anaemia</a:t>
            </a:r>
            <a:r>
              <a:rPr lang="en-US" sz="2000" kern="1200">
                <a:latin typeface="+mn-lt"/>
                <a:ea typeface="+mn-ea"/>
                <a:cs typeface="+mn-cs"/>
              </a:rPr>
              <a:t> is a global problem.</a:t>
            </a:r>
          </a:p>
          <a:p>
            <a:pPr marL="29464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22"/>
            </a:pPr>
            <a:r>
              <a:rPr lang="en-US" sz="2000" kern="1200">
                <a:latin typeface="+mn-lt"/>
                <a:ea typeface="+mn-ea"/>
                <a:cs typeface="+mn-cs"/>
              </a:rPr>
              <a:t>It is a major health problem in India .</a:t>
            </a:r>
          </a:p>
          <a:p>
            <a:pPr marL="29464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22"/>
            </a:pPr>
            <a:r>
              <a:rPr lang="en-US" sz="2000" kern="1200">
                <a:latin typeface="+mn-lt"/>
                <a:ea typeface="+mn-ea"/>
                <a:cs typeface="+mn-cs"/>
              </a:rPr>
              <a:t>It is the most common </a:t>
            </a:r>
            <a:r>
              <a:rPr lang="en-US" sz="2000" kern="1200" err="1">
                <a:latin typeface="+mn-lt"/>
                <a:ea typeface="+mn-ea"/>
                <a:cs typeface="+mn-cs"/>
              </a:rPr>
              <a:t>haematological</a:t>
            </a:r>
            <a:r>
              <a:rPr lang="en-US" sz="2000" kern="1200">
                <a:latin typeface="+mn-lt"/>
                <a:ea typeface="+mn-ea"/>
                <a:cs typeface="+mn-cs"/>
              </a:rPr>
              <a:t> abnormality  diagnosed in pregnancy. </a:t>
            </a:r>
          </a:p>
          <a:p>
            <a:pPr marL="29464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22"/>
            </a:pPr>
            <a:r>
              <a:rPr lang="en-US" sz="2000" kern="1200">
                <a:latin typeface="+mn-lt"/>
                <a:ea typeface="+mn-ea"/>
                <a:cs typeface="+mn-cs"/>
              </a:rPr>
              <a:t>Its Prevalence in India is about 60% and may increase to 80% during pregnancy.</a:t>
            </a:r>
          </a:p>
          <a:p>
            <a:pPr marL="29464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22"/>
            </a:pPr>
            <a:r>
              <a:rPr lang="en-US" sz="2000" kern="1200">
                <a:latin typeface="+mn-lt"/>
                <a:ea typeface="+mn-ea"/>
                <a:cs typeface="+mn-cs"/>
              </a:rPr>
              <a:t>It directly or indirectly contributes to a significant proportions (about 40%) of maternal deaths.</a:t>
            </a:r>
          </a:p>
          <a:p>
            <a:pPr marL="29464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22"/>
            </a:pPr>
            <a:r>
              <a:rPr lang="en-US" sz="2000" kern="1200">
                <a:latin typeface="+mn-lt"/>
                <a:ea typeface="+mn-ea"/>
                <a:cs typeface="+mn-cs"/>
              </a:rPr>
              <a:t>It antedates</a:t>
            </a:r>
            <a:r>
              <a:rPr lang="en-US" sz="2000" b="1" kern="1200">
                <a:latin typeface="+mn-lt"/>
                <a:ea typeface="+mn-ea"/>
                <a:cs typeface="+mn-cs"/>
              </a:rPr>
              <a:t> </a:t>
            </a:r>
            <a:r>
              <a:rPr lang="en-US" sz="2000" kern="1200">
                <a:latin typeface="+mn-lt"/>
                <a:ea typeface="+mn-ea"/>
                <a:cs typeface="+mn-cs"/>
              </a:rPr>
              <a:t>the conception ,often aggravated by pregnancy and delivery. </a:t>
            </a:r>
          </a:p>
          <a:p>
            <a:pPr marL="29464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22"/>
            </a:pPr>
            <a:r>
              <a:rPr lang="en-US" sz="2000" kern="1200">
                <a:latin typeface="+mn-lt"/>
                <a:ea typeface="+mn-ea"/>
                <a:cs typeface="+mn-cs"/>
              </a:rPr>
              <a:t>It is most commonly due to iron deficiency and occasionally by other complex mechanisms.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ubtitle 2"/>
          <p:cNvSpPr txBox="1">
            <a:spLocks noGrp="1"/>
          </p:cNvSpPr>
          <p:nvPr>
            <p:ph type="subTitle" idx="1"/>
          </p:nvPr>
        </p:nvSpPr>
        <p:spPr>
          <a:xfrm>
            <a:off x="208709" y="376758"/>
            <a:ext cx="7854951" cy="5181601"/>
          </a:xfrm>
          <a:prstGeom prst="rect">
            <a:avLst/>
          </a:prstGeom>
        </p:spPr>
        <p:txBody>
          <a:bodyPr/>
          <a:lstStyle/>
          <a:p>
            <a:pPr algn="l">
              <a:defRPr i="1">
                <a:solidFill>
                  <a:schemeClr val="accent6"/>
                </a:solidFill>
              </a:defRPr>
            </a:pPr>
            <a:r>
              <a:t>3. </a:t>
            </a:r>
            <a:r>
              <a:rPr>
                <a:solidFill>
                  <a:srgbClr val="FF0000"/>
                </a:solidFill>
              </a:rPr>
              <a:t>Treatment of Hookworm infestation</a:t>
            </a:r>
            <a:r>
              <a:t>:</a:t>
            </a:r>
          </a:p>
          <a:p>
            <a:pPr algn="l"/>
            <a:r>
              <a:t>T</a:t>
            </a:r>
            <a:r>
              <a:rPr>
                <a:solidFill>
                  <a:srgbClr val="000000"/>
                </a:solidFill>
              </a:rPr>
              <a:t>. Albendazole 400 mg single dose.</a:t>
            </a:r>
          </a:p>
          <a:p>
            <a:pPr algn="l">
              <a:defRPr>
                <a:solidFill>
                  <a:srgbClr val="000000"/>
                </a:solidFill>
              </a:defRPr>
            </a:pPr>
            <a:r>
              <a:t>T. Mebendazole 100 mg Bd x 3 days.</a:t>
            </a:r>
          </a:p>
          <a:p>
            <a:pPr algn="l"/>
            <a:endParaRPr/>
          </a:p>
          <a:p>
            <a:pPr algn="l">
              <a:defRPr i="1">
                <a:solidFill>
                  <a:schemeClr val="accent6"/>
                </a:solidFill>
              </a:defRPr>
            </a:pPr>
            <a:r>
              <a:t>4. </a:t>
            </a:r>
            <a:r>
              <a:rPr>
                <a:solidFill>
                  <a:srgbClr val="FF0000"/>
                </a:solidFill>
              </a:rPr>
              <a:t>Improvement of dietary habits.</a:t>
            </a:r>
          </a:p>
        </p:txBody>
      </p:sp>
      <p:pic>
        <p:nvPicPr>
          <p:cNvPr id="145" name="Picture 3" descr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96999" y="2858844"/>
            <a:ext cx="2324101" cy="2743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icture 4" descr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967" y="3365798"/>
            <a:ext cx="2743201" cy="24479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WIFS-2013</a:t>
            </a:r>
          </a:p>
        </p:txBody>
      </p:sp>
      <p:sp>
        <p:nvSpPr>
          <p:cNvPr id="149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sz="2900"/>
            </a:pPr>
            <a:r>
              <a:t>1)Objective-Weekly iron and  folic acid supplementation to reduce prevalence  and severity of anemia in adolescent population 10-19 yrs</a:t>
            </a:r>
          </a:p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sz="2900"/>
            </a:pPr>
            <a:r>
              <a:t>2)Target groups-school  going  adolescent  girls and boys  in  6</a:t>
            </a:r>
            <a:r>
              <a:rPr baseline="30000"/>
              <a:t>th</a:t>
            </a:r>
            <a:r>
              <a:t> -12</a:t>
            </a:r>
            <a:r>
              <a:rPr baseline="30000"/>
              <a:t>th</a:t>
            </a:r>
            <a:r>
              <a:t> class  enrolled in government/muncipal schools</a:t>
            </a:r>
          </a:p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sz="2900"/>
            </a:pPr>
            <a:r>
              <a:t>   Out  of  school   adolescent  girls</a:t>
            </a:r>
          </a:p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sz="2900"/>
            </a:pPr>
            <a:r>
              <a:t>3)Intervention-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Weekly   100mg elemental iron and 500 microgram  folic acid  -using fixed day approach</a:t>
            </a:r>
          </a:p>
        </p:txBody>
      </p:sp>
      <p:pic>
        <p:nvPicPr>
          <p:cNvPr id="150" name="Picture 4" descr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123825"/>
            <a:ext cx="1981200" cy="18002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1295400"/>
            <a:ext cx="7854950" cy="5105400"/>
          </a:xfrm>
          <a:prstGeom prst="rect">
            <a:avLst/>
          </a:prstGeom>
        </p:spPr>
        <p:txBody>
          <a:bodyPr lIns="45719" rIns="45719" anchor="t">
            <a:normAutofit fontScale="92500" lnSpcReduction="20000"/>
          </a:bodyPr>
          <a:lstStyle/>
          <a:p>
            <a:pPr algn="l">
              <a:defRPr b="1" u="sng">
                <a:solidFill>
                  <a:srgbClr val="FF0000"/>
                </a:solidFill>
              </a:defRPr>
            </a:pPr>
            <a:r>
              <a:t>Effects of </a:t>
            </a:r>
            <a:r>
              <a:rPr err="1"/>
              <a:t>Anaemia</a:t>
            </a:r>
            <a:r>
              <a:t> on pregnancy:</a:t>
            </a:r>
          </a:p>
          <a:p>
            <a:pPr algn="l">
              <a:buClr>
                <a:schemeClr val="accent3"/>
              </a:buClr>
              <a:buSzPct val="100000"/>
            </a:pPr>
            <a:r>
              <a:rPr lang="en-US" b="1" u="sng">
                <a:solidFill>
                  <a:srgbClr val="FF0000"/>
                </a:solidFill>
              </a:rPr>
              <a:t>Antenatal period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>
                <a:solidFill>
                  <a:schemeClr val="tx1"/>
                </a:solidFill>
              </a:rPr>
              <a:t>Preterm </a:t>
            </a:r>
            <a:r>
              <a:rPr err="1">
                <a:solidFill>
                  <a:schemeClr val="tx1"/>
                </a:solidFill>
              </a:rPr>
              <a:t>labour</a:t>
            </a:r>
            <a:r>
              <a:rPr>
                <a:solidFill>
                  <a:schemeClr val="tx1"/>
                </a:solidFill>
              </a:rPr>
              <a:t>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>
                <a:solidFill>
                  <a:schemeClr val="tx1"/>
                </a:solidFill>
              </a:rPr>
              <a:t>Preeclampsia.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 lang="en-US">
                <a:solidFill>
                  <a:schemeClr val="tx1"/>
                </a:solidFill>
              </a:rPr>
              <a:t>Infection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 lang="en-US">
                <a:solidFill>
                  <a:schemeClr val="tx1"/>
                </a:solidFill>
              </a:rPr>
              <a:t>Cardiac failure</a:t>
            </a:r>
          </a:p>
          <a:p>
            <a:pPr algn="l">
              <a:buClr>
                <a:schemeClr val="accent3"/>
              </a:buClr>
              <a:buSzPct val="100000"/>
            </a:pPr>
            <a:r>
              <a:rPr lang="en-US" u="sng">
                <a:solidFill>
                  <a:srgbClr val="FF0000"/>
                </a:solidFill>
              </a:rPr>
              <a:t>Post </a:t>
            </a:r>
            <a:r>
              <a:rPr lang="en-US" u="sng" err="1">
                <a:solidFill>
                  <a:srgbClr val="FF0000"/>
                </a:solidFill>
              </a:rPr>
              <a:t>natally</a:t>
            </a:r>
            <a:endParaRPr lang="en-US" u="sng">
              <a:solidFill>
                <a:srgbClr val="FF0000"/>
              </a:solidFill>
            </a:endParaRP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 lang="en-US">
                <a:solidFill>
                  <a:schemeClr val="tx1"/>
                </a:solidFill>
              </a:rPr>
              <a:t>Puerperal</a:t>
            </a:r>
            <a:r>
              <a:rPr>
                <a:solidFill>
                  <a:schemeClr val="tx1"/>
                </a:solidFill>
              </a:rPr>
              <a:t> sepsis.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>
                <a:solidFill>
                  <a:schemeClr val="tx1"/>
                </a:solidFill>
              </a:rPr>
              <a:t>Failure of lactation.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>
                <a:solidFill>
                  <a:schemeClr val="tx1"/>
                </a:solidFill>
              </a:rPr>
              <a:t>Subinvolution of uterus.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>
                <a:solidFill>
                  <a:schemeClr val="tx1"/>
                </a:solidFill>
              </a:rPr>
              <a:t>Thromboembolism.</a:t>
            </a:r>
          </a:p>
        </p:txBody>
      </p:sp>
      <p:pic>
        <p:nvPicPr>
          <p:cNvPr id="157" name="Picture 3" descr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48300" y="95250"/>
            <a:ext cx="3314700" cy="12001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D357E3B-C4C3-49BF-9B64-A6737E9AF109}"/>
              </a:ext>
            </a:extLst>
          </p:cNvPr>
          <p:cNvSpPr txBox="1"/>
          <p:nvPr/>
        </p:nvSpPr>
        <p:spPr>
          <a:xfrm>
            <a:off x="4751137" y="2144295"/>
            <a:ext cx="3037305" cy="255454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I</a:t>
            </a:r>
            <a:r>
              <a:rPr lang="en-US" sz="3200" u="sng">
                <a:solidFill>
                  <a:srgbClr val="FF0000"/>
                </a:solidFill>
              </a:rPr>
              <a:t>ntrapartum</a:t>
            </a:r>
          </a:p>
          <a:p>
            <a:r>
              <a:rPr lang="en-US" sz="3200"/>
              <a:t>Uterine inertia</a:t>
            </a:r>
          </a:p>
          <a:p>
            <a:r>
              <a:rPr lang="en-US" sz="3200"/>
              <a:t>PPH</a:t>
            </a:r>
          </a:p>
          <a:p>
            <a:r>
              <a:rPr lang="en-US" sz="3200"/>
              <a:t>Cardiac failure</a:t>
            </a:r>
          </a:p>
          <a:p>
            <a:r>
              <a:rPr lang="en-US" sz="3200"/>
              <a:t>Shock 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1066800"/>
            <a:ext cx="7854950" cy="5334000"/>
          </a:xfrm>
          <a:prstGeom prst="rect">
            <a:avLst/>
          </a:prstGeom>
        </p:spPr>
        <p:txBody>
          <a:bodyPr lIns="45719" rIns="45719" anchor="t">
            <a:normAutofit/>
          </a:bodyPr>
          <a:lstStyle/>
          <a:p>
            <a:pPr algn="l">
              <a:defRPr b="1" u="sng">
                <a:solidFill>
                  <a:srgbClr val="FF0000"/>
                </a:solidFill>
              </a:defRPr>
            </a:pPr>
            <a:r>
              <a:t>Effects of </a:t>
            </a:r>
            <a:r>
              <a:rPr err="1"/>
              <a:t>anaemia</a:t>
            </a:r>
            <a:r>
              <a:t> on fetus/new born: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>
                <a:solidFill>
                  <a:schemeClr val="tx1"/>
                </a:solidFill>
              </a:rPr>
              <a:t>Preterm birth.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>
                <a:solidFill>
                  <a:schemeClr val="tx1"/>
                </a:solidFill>
              </a:rPr>
              <a:t>Small for gestation age.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>
                <a:solidFill>
                  <a:schemeClr val="tx1"/>
                </a:solidFill>
              </a:rPr>
              <a:t>Perinatal morbidity &amp; mortality.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>
                <a:solidFill>
                  <a:schemeClr val="tx1"/>
                </a:solidFill>
              </a:rPr>
              <a:t>Prone for infections.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>
                <a:solidFill>
                  <a:schemeClr val="tx1"/>
                </a:solidFill>
              </a:rPr>
              <a:t>Less of iron stores in these babies.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066856" cy="762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STAGES OF IRON DEFICIENCY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0" y="685800"/>
          <a:ext cx="9144000" cy="594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15949"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 values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Negative iron balance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Iron deficient </a:t>
                      </a:r>
                      <a:r>
                        <a:rPr lang="en-US" sz="1400" dirty="0" err="1" smtClean="0"/>
                        <a:t>erythropoises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Iron deficient anemia</a:t>
                      </a:r>
                      <a:endParaRPr lang="en-IN" sz="1400" dirty="0"/>
                    </a:p>
                  </a:txBody>
                  <a:tcPr/>
                </a:tc>
              </a:tr>
              <a:tr h="7159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Serum </a:t>
                      </a:r>
                      <a:r>
                        <a:rPr lang="en-US" sz="1600" dirty="0" err="1" smtClean="0"/>
                        <a:t>ferritin</a:t>
                      </a:r>
                      <a:r>
                        <a:rPr lang="en-US" sz="1600" dirty="0" smtClean="0"/>
                        <a:t> ( </a:t>
                      </a:r>
                      <a:r>
                        <a:rPr lang="en-US" sz="1600" dirty="0" err="1" smtClean="0"/>
                        <a:t>mcl</a:t>
                      </a:r>
                      <a:r>
                        <a:rPr lang="en-US" sz="1600" dirty="0" smtClean="0"/>
                        <a:t>/dl)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50-200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Decreased</a:t>
                      </a:r>
                    </a:p>
                    <a:p>
                      <a:r>
                        <a:rPr lang="en-US" sz="1600" dirty="0" smtClean="0"/>
                        <a:t>(&lt;20)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Decreased </a:t>
                      </a:r>
                    </a:p>
                    <a:p>
                      <a:r>
                        <a:rPr lang="en-US" sz="1600" dirty="0" smtClean="0"/>
                        <a:t>(&lt;15)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Decreased </a:t>
                      </a:r>
                    </a:p>
                    <a:p>
                      <a:r>
                        <a:rPr lang="en-US" sz="1600" dirty="0" smtClean="0"/>
                        <a:t>(&lt;15)</a:t>
                      </a:r>
                      <a:endParaRPr lang="en-IN" sz="1600" dirty="0"/>
                    </a:p>
                  </a:txBody>
                  <a:tcPr/>
                </a:tc>
              </a:tr>
              <a:tr h="7159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iron binding capacity(mcg/dl)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300-360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Slight increase</a:t>
                      </a:r>
                    </a:p>
                    <a:p>
                      <a:r>
                        <a:rPr lang="en-US" sz="1600" dirty="0" smtClean="0"/>
                        <a:t>(&gt;360)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Increased</a:t>
                      </a:r>
                    </a:p>
                    <a:p>
                      <a:r>
                        <a:rPr lang="en-US" sz="1600" dirty="0" smtClean="0"/>
                        <a:t>(&gt;380)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Increased</a:t>
                      </a:r>
                    </a:p>
                    <a:p>
                      <a:r>
                        <a:rPr lang="en-US" sz="1600" dirty="0" smtClean="0"/>
                        <a:t>(&gt;400)</a:t>
                      </a:r>
                      <a:endParaRPr lang="en-IN" sz="1600" dirty="0"/>
                    </a:p>
                  </a:txBody>
                  <a:tcPr/>
                </a:tc>
              </a:tr>
              <a:tr h="7159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Serum iron (mcg/dl)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50-150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normal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Decreased</a:t>
                      </a:r>
                    </a:p>
                    <a:p>
                      <a:r>
                        <a:rPr lang="en-US" sz="1600" dirty="0" smtClean="0"/>
                        <a:t>(&lt;50)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Decreased </a:t>
                      </a:r>
                    </a:p>
                    <a:p>
                      <a:r>
                        <a:rPr lang="en-US" sz="1600" dirty="0" smtClean="0"/>
                        <a:t>(&lt;30)</a:t>
                      </a:r>
                      <a:endParaRPr lang="en-IN" sz="1600" dirty="0"/>
                    </a:p>
                  </a:txBody>
                  <a:tcPr/>
                </a:tc>
              </a:tr>
              <a:tr h="715949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Transferrin</a:t>
                      </a:r>
                      <a:r>
                        <a:rPr lang="en-US" sz="1600" dirty="0" smtClean="0"/>
                        <a:t> saturation(%)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30-50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normal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Decreased</a:t>
                      </a:r>
                    </a:p>
                    <a:p>
                      <a:r>
                        <a:rPr lang="en-US" sz="1600" dirty="0" smtClean="0"/>
                        <a:t>(&lt;20)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Decreased</a:t>
                      </a:r>
                    </a:p>
                    <a:p>
                      <a:r>
                        <a:rPr lang="en-US" sz="1600" dirty="0" smtClean="0"/>
                        <a:t>(&lt;10)</a:t>
                      </a:r>
                      <a:endParaRPr lang="en-IN" sz="1600" dirty="0"/>
                    </a:p>
                  </a:txBody>
                  <a:tcPr/>
                </a:tc>
              </a:tr>
              <a:tr h="8239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RBC </a:t>
                      </a:r>
                      <a:r>
                        <a:rPr lang="en-US" sz="1600" dirty="0" err="1" smtClean="0"/>
                        <a:t>protoporphyrin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(mcg/dl)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30-50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normal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Increased 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Increased </a:t>
                      </a:r>
                      <a:endParaRPr lang="en-IN" sz="1600" dirty="0"/>
                    </a:p>
                  </a:txBody>
                  <a:tcPr/>
                </a:tc>
              </a:tr>
              <a:tr h="8239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Soluble </a:t>
                      </a:r>
                      <a:r>
                        <a:rPr lang="en-US" sz="1600" dirty="0" err="1" smtClean="0"/>
                        <a:t>transferrin</a:t>
                      </a:r>
                      <a:r>
                        <a:rPr lang="en-US" sz="1600" baseline="0" dirty="0" smtClean="0"/>
                        <a:t> receptor(mcg/L)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4-9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Increased 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Increased 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Increased </a:t>
                      </a:r>
                      <a:endParaRPr lang="en-IN" sz="1600" dirty="0"/>
                    </a:p>
                  </a:txBody>
                  <a:tcPr/>
                </a:tc>
              </a:tr>
              <a:tr h="7159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RBC morphology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Normal 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Normal 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Normal 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Microcytic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hypochromic</a:t>
                      </a:r>
                      <a:endParaRPr lang="en-IN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ubtitle 2"/>
          <p:cNvSpPr txBox="1">
            <a:spLocks noGrp="1"/>
          </p:cNvSpPr>
          <p:nvPr>
            <p:ph type="subTitle" idx="1"/>
          </p:nvPr>
        </p:nvSpPr>
        <p:spPr>
          <a:xfrm>
            <a:off x="609600" y="533400"/>
            <a:ext cx="7854950" cy="5867400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80000"/>
              </a:lnSpc>
              <a:spcBef>
                <a:spcPts val="600"/>
              </a:spcBef>
              <a:defRPr sz="2900" b="1" u="sng">
                <a:solidFill>
                  <a:srgbClr val="FF0000"/>
                </a:solidFill>
              </a:defRPr>
            </a:pPr>
            <a:r>
              <a:rPr dirty="0"/>
              <a:t>Clinical factors: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900" i="1">
                <a:solidFill>
                  <a:schemeClr val="accent6"/>
                </a:solidFill>
              </a:defRPr>
            </a:pPr>
            <a:r>
              <a:rPr dirty="0"/>
              <a:t>A. Symptoms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900"/>
            </a:pPr>
            <a:r>
              <a:rPr dirty="0">
                <a:solidFill>
                  <a:schemeClr val="tx1"/>
                </a:solidFill>
              </a:rPr>
              <a:t>Mild </a:t>
            </a:r>
            <a:r>
              <a:rPr dirty="0" err="1">
                <a:solidFill>
                  <a:schemeClr val="tx1"/>
                </a:solidFill>
              </a:rPr>
              <a:t>anaemia</a:t>
            </a:r>
            <a:r>
              <a:rPr dirty="0">
                <a:solidFill>
                  <a:schemeClr val="tx1"/>
                </a:solidFill>
              </a:rPr>
              <a:t> &amp; moderate </a:t>
            </a:r>
            <a:r>
              <a:rPr dirty="0" err="1">
                <a:solidFill>
                  <a:schemeClr val="tx1"/>
                </a:solidFill>
              </a:rPr>
              <a:t>anaemia</a:t>
            </a:r>
            <a:r>
              <a:rPr dirty="0">
                <a:solidFill>
                  <a:schemeClr val="tx1"/>
                </a:solidFill>
              </a:rPr>
              <a:t> – 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900"/>
            </a:pPr>
            <a:r>
              <a:rPr dirty="0">
                <a:solidFill>
                  <a:schemeClr val="tx1"/>
                </a:solidFill>
              </a:rPr>
              <a:t> - asymptomatic /weakness/fatigue/loss of appetite.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900"/>
            </a:pPr>
            <a:r>
              <a:rPr dirty="0">
                <a:solidFill>
                  <a:schemeClr val="tx1"/>
                </a:solidFill>
              </a:rPr>
              <a:t>Severe </a:t>
            </a:r>
            <a:r>
              <a:rPr dirty="0" err="1">
                <a:solidFill>
                  <a:schemeClr val="tx1"/>
                </a:solidFill>
              </a:rPr>
              <a:t>anaemia</a:t>
            </a:r>
            <a:r>
              <a:rPr dirty="0">
                <a:solidFill>
                  <a:schemeClr val="tx1"/>
                </a:solidFill>
              </a:rPr>
              <a:t> – 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900"/>
            </a:pPr>
            <a:r>
              <a:rPr dirty="0">
                <a:solidFill>
                  <a:schemeClr val="tx1"/>
                </a:solidFill>
              </a:rPr>
              <a:t>- Palpitation, </a:t>
            </a:r>
            <a:r>
              <a:rPr dirty="0" err="1">
                <a:solidFill>
                  <a:schemeClr val="tx1"/>
                </a:solidFill>
              </a:rPr>
              <a:t>dyspnoea</a:t>
            </a:r>
            <a:r>
              <a:rPr dirty="0">
                <a:solidFill>
                  <a:schemeClr val="tx1"/>
                </a:solidFill>
              </a:rPr>
              <a:t>, giddiness, edema, </a:t>
            </a:r>
            <a:r>
              <a:rPr dirty="0" err="1">
                <a:solidFill>
                  <a:schemeClr val="tx1"/>
                </a:solidFill>
              </a:rPr>
              <a:t>anasarca</a:t>
            </a:r>
            <a:r>
              <a:rPr dirty="0">
                <a:solidFill>
                  <a:schemeClr val="tx1"/>
                </a:solidFill>
              </a:rPr>
              <a:t> &amp; CCF.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900"/>
            </a:pPr>
            <a:endParaRPr dirty="0"/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900" i="1">
                <a:solidFill>
                  <a:schemeClr val="accent6"/>
                </a:solidFill>
              </a:defRPr>
            </a:pPr>
            <a:r>
              <a:rPr dirty="0"/>
              <a:t>B. Signs: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900"/>
            </a:pPr>
            <a:r>
              <a:rPr dirty="0">
                <a:solidFill>
                  <a:schemeClr val="tx1"/>
                </a:solidFill>
              </a:rPr>
              <a:t>Pallor, </a:t>
            </a:r>
            <a:r>
              <a:rPr dirty="0" err="1">
                <a:solidFill>
                  <a:schemeClr val="tx1"/>
                </a:solidFill>
              </a:rPr>
              <a:t>glossitis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stomatitis</a:t>
            </a:r>
            <a:r>
              <a:rPr dirty="0">
                <a:solidFill>
                  <a:schemeClr val="tx1"/>
                </a:solidFill>
              </a:rPr>
              <a:t>, soft systolic murmur in mitral area, fine </a:t>
            </a:r>
            <a:r>
              <a:rPr dirty="0" err="1">
                <a:solidFill>
                  <a:schemeClr val="tx1"/>
                </a:solidFill>
              </a:rPr>
              <a:t>crepitations</a:t>
            </a:r>
            <a:r>
              <a:rPr dirty="0">
                <a:solidFill>
                  <a:schemeClr val="tx1"/>
                </a:solidFill>
              </a:rPr>
              <a:t> at lung bases due to congestion</a:t>
            </a:r>
            <a:r>
              <a:rPr dirty="0"/>
              <a:t>.</a:t>
            </a:r>
          </a:p>
        </p:txBody>
      </p:sp>
      <p:pic>
        <p:nvPicPr>
          <p:cNvPr id="162" name="Picture 2" descr="Picture 2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3505200"/>
            <a:ext cx="1371600" cy="1295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SzTx/>
              <a:buNone/>
            </a:pPr>
            <a:r>
              <a:t>							        </a:t>
            </a:r>
          </a:p>
          <a:p>
            <a:pPr>
              <a:lnSpc>
                <a:spcPct val="90000"/>
              </a:lnSpc>
              <a:buSzTx/>
              <a:buNone/>
            </a:pPr>
            <a:r>
              <a:t>          </a:t>
            </a:r>
          </a:p>
          <a:p>
            <a:pPr>
              <a:lnSpc>
                <a:spcPct val="90000"/>
              </a:lnSpc>
              <a:buSzTx/>
              <a:buNone/>
            </a:pPr>
            <a:endParaRPr/>
          </a:p>
          <a:p>
            <a:pPr>
              <a:lnSpc>
                <a:spcPct val="90000"/>
              </a:lnSpc>
              <a:buSzTx/>
              <a:buNone/>
            </a:pPr>
            <a:endParaRPr/>
          </a:p>
          <a:p>
            <a:pPr>
              <a:lnSpc>
                <a:spcPct val="90000"/>
              </a:lnSpc>
              <a:buSzTx/>
              <a:buNone/>
            </a:pPr>
            <a:r>
              <a:t>KOILONYCHIA                                             CHELIOSIS</a:t>
            </a:r>
          </a:p>
          <a:p>
            <a:pPr>
              <a:lnSpc>
                <a:spcPct val="90000"/>
              </a:lnSpc>
              <a:buSzTx/>
              <a:buNone/>
            </a:pPr>
            <a:endParaRPr/>
          </a:p>
          <a:p>
            <a:pPr>
              <a:lnSpc>
                <a:spcPct val="90000"/>
              </a:lnSpc>
              <a:buSzTx/>
              <a:buNone/>
            </a:pPr>
            <a:endParaRPr/>
          </a:p>
          <a:p>
            <a:pPr>
              <a:lnSpc>
                <a:spcPct val="90000"/>
              </a:lnSpc>
              <a:buSzTx/>
              <a:buNone/>
            </a:pPr>
            <a:endParaRPr/>
          </a:p>
          <a:p>
            <a:pPr>
              <a:lnSpc>
                <a:spcPct val="90000"/>
              </a:lnSpc>
              <a:buSzTx/>
              <a:buNone/>
            </a:pPr>
            <a:endParaRPr/>
          </a:p>
          <a:p>
            <a:pPr>
              <a:lnSpc>
                <a:spcPct val="90000"/>
              </a:lnSpc>
              <a:buSzTx/>
              <a:buNone/>
            </a:pPr>
            <a:r>
              <a:t>DRY MOUTH         BRITTLE,ATROPHIC HAIR FALL           </a:t>
            </a:r>
          </a:p>
          <a:p>
            <a:pPr>
              <a:lnSpc>
                <a:spcPct val="90000"/>
              </a:lnSpc>
              <a:buSzTx/>
              <a:buNone/>
            </a:pPr>
            <a:r>
              <a:t>                                                                            GLOSSITIS                                                      	</a:t>
            </a:r>
          </a:p>
        </p:txBody>
      </p:sp>
      <p:pic>
        <p:nvPicPr>
          <p:cNvPr id="165" name="Picture 7" descr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029200"/>
            <a:ext cx="3048000" cy="1828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Picture 6" descr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9800" y="5181600"/>
            <a:ext cx="3124200" cy="167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Picture 8" descr="Picture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24500" y="0"/>
            <a:ext cx="3619500" cy="2057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8" name="Picture 6" descr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0" y="2133600"/>
            <a:ext cx="2686050" cy="2133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Picture 7" descr="Pictur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3352800" cy="20526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533400"/>
            <a:ext cx="7854950" cy="5867400"/>
          </a:xfrm>
          <a:prstGeom prst="rect">
            <a:avLst/>
          </a:prstGeom>
        </p:spPr>
        <p:txBody>
          <a:bodyPr lIns="45719" rIns="45719" anchor="t">
            <a:normAutofit/>
          </a:bodyPr>
          <a:lstStyle/>
          <a:p>
            <a:pPr algn="l">
              <a:defRPr i="1">
                <a:solidFill>
                  <a:schemeClr val="accent6"/>
                </a:solidFill>
              </a:defRPr>
            </a:pPr>
            <a:r>
              <a:t>C. diagnosis: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>
                <a:solidFill>
                  <a:schemeClr val="tx1"/>
                </a:solidFill>
              </a:rPr>
              <a:t>Hb estimation</a:t>
            </a:r>
            <a:r>
              <a:rPr lang="en-US">
                <a:solidFill>
                  <a:schemeClr val="tx1"/>
                </a:solidFill>
              </a:rPr>
              <a:t> 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>
                <a:solidFill>
                  <a:schemeClr val="tx1"/>
                </a:solidFill>
              </a:rPr>
              <a:t>Peripheral blood</a:t>
            </a:r>
            <a:r>
              <a:rPr lang="en-US">
                <a:solidFill>
                  <a:schemeClr val="tx1"/>
                </a:solidFill>
              </a:rPr>
              <a:t> smear 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 lang="en-US">
                <a:solidFill>
                  <a:schemeClr val="tx1"/>
                </a:solidFill>
              </a:rPr>
              <a:t>Red cell indices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 lang="en-US">
                <a:solidFill>
                  <a:schemeClr val="tx1"/>
                </a:solidFill>
              </a:rPr>
              <a:t>S</a:t>
            </a:r>
            <a:r>
              <a:rPr lang="en-US">
                <a:solidFill>
                  <a:schemeClr val="tx1"/>
                </a:solidFill>
                <a:ea typeface="+mj-lt"/>
                <a:cs typeface="+mj-lt"/>
              </a:rPr>
              <a:t>. Ferritin </a:t>
            </a:r>
            <a:endParaRPr lang="en-US">
              <a:solidFill>
                <a:schemeClr val="tx1"/>
              </a:solidFill>
            </a:endParaRP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 lang="en-US" err="1">
                <a:solidFill>
                  <a:schemeClr val="tx1"/>
                </a:solidFill>
              </a:rPr>
              <a:t>S.Iron</a:t>
            </a:r>
            <a:endParaRPr lang="en-US">
              <a:solidFill>
                <a:schemeClr val="tx1"/>
              </a:solidFill>
            </a:endParaRP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 lang="en-US">
                <a:solidFill>
                  <a:schemeClr val="tx1"/>
                </a:solidFill>
              </a:rPr>
              <a:t>TIBC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r>
              <a:rPr lang="en-US">
                <a:solidFill>
                  <a:schemeClr val="tx1"/>
                </a:solidFill>
              </a:rPr>
              <a:t>Percentage saturation</a:t>
            </a:r>
          </a:p>
          <a:p>
            <a:pPr marL="514350" indent="-514350" algn="l">
              <a:buClr>
                <a:schemeClr val="accent3"/>
              </a:buClr>
              <a:buSzPct val="100000"/>
              <a:buAutoNum type="arabicPeriod"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72" name="Down Arrow 2"/>
          <p:cNvSpPr/>
          <p:nvPr/>
        </p:nvSpPr>
        <p:spPr>
          <a:xfrm>
            <a:off x="9468543" y="908720"/>
            <a:ext cx="228601" cy="609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7550"/>
                </a:moveTo>
                <a:lnTo>
                  <a:pt x="5400" y="17550"/>
                </a:lnTo>
                <a:lnTo>
                  <a:pt x="5400" y="0"/>
                </a:lnTo>
                <a:lnTo>
                  <a:pt x="16200" y="0"/>
                </a:lnTo>
                <a:lnTo>
                  <a:pt x="16200" y="17550"/>
                </a:lnTo>
                <a:lnTo>
                  <a:pt x="21600" y="17550"/>
                </a:lnTo>
                <a:lnTo>
                  <a:pt x="10800" y="2160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75" name="Down Arrow 3"/>
          <p:cNvGrpSpPr/>
          <p:nvPr/>
        </p:nvGrpSpPr>
        <p:grpSpPr>
          <a:xfrm>
            <a:off x="10692679" y="2996951"/>
            <a:ext cx="304801" cy="609601"/>
            <a:chOff x="0" y="0"/>
            <a:chExt cx="304800" cy="609600"/>
          </a:xfrm>
        </p:grpSpPr>
        <p:sp>
          <p:nvSpPr>
            <p:cNvPr id="173" name="Shape 173"/>
            <p:cNvSpPr/>
            <p:nvPr/>
          </p:nvSpPr>
          <p:spPr>
            <a:xfrm>
              <a:off x="0" y="0"/>
              <a:ext cx="304800" cy="60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6200"/>
                  </a:moveTo>
                  <a:lnTo>
                    <a:pt x="5400" y="162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6200"/>
                  </a:lnTo>
                  <a:lnTo>
                    <a:pt x="21600" y="1620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4" name="Shape 174"/>
            <p:cNvSpPr txBox="1"/>
            <p:nvPr/>
          </p:nvSpPr>
          <p:spPr>
            <a:xfrm>
              <a:off x="121920" y="100156"/>
              <a:ext cx="60961" cy="3330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="http://schemas.openxmlformats.org/officeDocument/2006/math" xmlns:a14="http://schemas.microsoft.com/office/drawing/2010/main"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      </a:t>
              </a:r>
            </a:p>
          </p:txBody>
        </p:sp>
      </p:grpSp>
      <p:grpSp>
        <p:nvGrpSpPr>
          <p:cNvPr id="178" name="Down Arrow 7"/>
          <p:cNvGrpSpPr/>
          <p:nvPr/>
        </p:nvGrpSpPr>
        <p:grpSpPr>
          <a:xfrm>
            <a:off x="11628783" y="4365104"/>
            <a:ext cx="228601" cy="685801"/>
            <a:chOff x="0" y="0"/>
            <a:chExt cx="228600" cy="685800"/>
          </a:xfrm>
        </p:grpSpPr>
        <p:sp>
          <p:nvSpPr>
            <p:cNvPr id="176" name="Shape 176"/>
            <p:cNvSpPr/>
            <p:nvPr/>
          </p:nvSpPr>
          <p:spPr>
            <a:xfrm>
              <a:off x="0" y="0"/>
              <a:ext cx="228600" cy="68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8000"/>
                  </a:moveTo>
                  <a:lnTo>
                    <a:pt x="5400" y="180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8000"/>
                  </a:lnTo>
                  <a:lnTo>
                    <a:pt x="21600" y="1800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7" name="Shape 177"/>
            <p:cNvSpPr txBox="1"/>
            <p:nvPr/>
          </p:nvSpPr>
          <p:spPr>
            <a:xfrm>
              <a:off x="102870" y="147781"/>
              <a:ext cx="22861" cy="3330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="http://schemas.openxmlformats.org/officeDocument/2006/math" xmlns:a14="http://schemas.microsoft.com/office/drawing/2010/main"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 </a:t>
              </a:r>
            </a:p>
          </p:txBody>
        </p:sp>
      </p:grpSp>
      <p:pic>
        <p:nvPicPr>
          <p:cNvPr id="179" name="Picture 6" descr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0" y="4572000"/>
            <a:ext cx="2057400" cy="21431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ubtitle 2"/>
          <p:cNvSpPr txBox="1">
            <a:spLocks noGrp="1"/>
          </p:cNvSpPr>
          <p:nvPr>
            <p:ph type="subTitle" idx="1"/>
          </p:nvPr>
        </p:nvSpPr>
        <p:spPr>
          <a:xfrm>
            <a:off x="381000" y="685800"/>
            <a:ext cx="8305800" cy="5867400"/>
          </a:xfrm>
          <a:prstGeom prst="rect">
            <a:avLst/>
          </a:prstGeom>
        </p:spPr>
        <p:txBody>
          <a:bodyPr/>
          <a:lstStyle/>
          <a:p>
            <a:r>
              <a:t>  </a:t>
            </a:r>
            <a:r>
              <a:rPr b="1" u="sng">
                <a:solidFill>
                  <a:srgbClr val="FF0000"/>
                </a:solidFill>
              </a:rPr>
              <a:t>Red cell indices in Iron Deficiency and Thalassaemia</a:t>
            </a:r>
          </a:p>
        </p:txBody>
      </p:sp>
      <p:graphicFrame>
        <p:nvGraphicFramePr>
          <p:cNvPr id="182" name="Table 5"/>
          <p:cNvGraphicFramePr/>
          <p:nvPr/>
        </p:nvGraphicFramePr>
        <p:xfrm>
          <a:off x="685800" y="2209800"/>
          <a:ext cx="7848600" cy="373380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962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>
                          <a:solidFill>
                            <a:srgbClr val="FFFFFF"/>
                          </a:solidFill>
                        </a:rPr>
                        <a:t>Characteristics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Normal range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Iron deficiency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Thalassaemia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MCV (fl)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75 – 96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Reduced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Very reduced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MCH (pg)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27 – 33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Reduced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Very reduced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MCHC (g/dl)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32 – 35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/>
                        <a:t>Reduced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Normal or slightly reduced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FEP (μg/dl)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&lt; 35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&gt;50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Normal 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Red cell width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High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/>
                        <a:t>Normal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533400"/>
            <a:ext cx="7854950" cy="5867400"/>
          </a:xfrm>
          <a:prstGeom prst="rect">
            <a:avLst/>
          </a:prstGeom>
        </p:spPr>
        <p:txBody>
          <a:bodyPr lIns="45719" rIns="45719" anchor="t">
            <a:normAutofit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  <a:defRPr sz="2900"/>
            </a:pPr>
            <a:r>
              <a:t>8</a:t>
            </a:r>
            <a:r>
              <a:rPr>
                <a:solidFill>
                  <a:schemeClr val="tx1"/>
                </a:solidFill>
              </a:rPr>
              <a:t>. Bone marrow examination when there is no</a:t>
            </a:r>
            <a:r>
              <a:rPr lang="en-US">
                <a:solidFill>
                  <a:schemeClr val="tx1"/>
                </a:solidFill>
              </a:rPr>
              <a:t> 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defRPr sz="2900"/>
            </a:pPr>
            <a:r>
              <a:rPr lang="en-US">
                <a:solidFill>
                  <a:schemeClr val="tx1"/>
                </a:solidFill>
              </a:rPr>
              <a:t>   </a:t>
            </a:r>
            <a:r>
              <a:rPr>
                <a:solidFill>
                  <a:schemeClr val="tx1"/>
                </a:solidFill>
              </a:rPr>
              <a:t> response to iron therapy after 4 </a:t>
            </a:r>
            <a:r>
              <a:rPr err="1">
                <a:solidFill>
                  <a:schemeClr val="tx1"/>
                </a:solidFill>
              </a:rPr>
              <a:t>wks</a:t>
            </a:r>
            <a:r>
              <a:rPr>
                <a:solidFill>
                  <a:schemeClr val="tx1"/>
                </a:solidFill>
              </a:rPr>
              <a:t> or for diagnosis</a:t>
            </a:r>
            <a:r>
              <a:rPr lang="en-US">
                <a:solidFill>
                  <a:schemeClr val="tx1"/>
                </a:solidFill>
              </a:rPr>
              <a:t>        </a:t>
            </a:r>
            <a:endParaRPr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  <a:defRPr sz="2900"/>
            </a:pPr>
            <a:r>
              <a:rPr lang="en-US">
                <a:solidFill>
                  <a:schemeClr val="tx1"/>
                </a:solidFill>
              </a:rPr>
              <a:t>   </a:t>
            </a:r>
            <a:r>
              <a:rPr>
                <a:solidFill>
                  <a:schemeClr val="tx1"/>
                </a:solidFill>
              </a:rPr>
              <a:t> of suspected aplastic </a:t>
            </a:r>
            <a:r>
              <a:rPr err="1">
                <a:solidFill>
                  <a:schemeClr val="tx1"/>
                </a:solidFill>
              </a:rPr>
              <a:t>anaemia</a:t>
            </a:r>
            <a:r>
              <a:rPr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defRPr sz="2900"/>
            </a:pPr>
            <a:endParaRPr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  <a:defRPr sz="2900"/>
            </a:pPr>
            <a:r>
              <a:rPr>
                <a:solidFill>
                  <a:schemeClr val="tx1"/>
                </a:solidFill>
              </a:rPr>
              <a:t>9. Stool examination for ova &amp; cysts for consecutives 3</a:t>
            </a:r>
            <a:r>
              <a:rPr lang="en-US">
                <a:solidFill>
                  <a:schemeClr val="tx1"/>
                </a:solidFill>
              </a:rPr>
              <a:t> </a:t>
            </a:r>
            <a:endParaRPr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  <a:defRPr sz="2900"/>
            </a:pPr>
            <a:r>
              <a:rPr lang="en-US">
                <a:solidFill>
                  <a:schemeClr val="tx1"/>
                </a:solidFill>
              </a:rPr>
              <a:t>   </a:t>
            </a:r>
            <a:r>
              <a:rPr>
                <a:solidFill>
                  <a:schemeClr val="tx1"/>
                </a:solidFill>
              </a:rPr>
              <a:t> days.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defRPr sz="2900"/>
            </a:pPr>
            <a:endParaRPr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  <a:defRPr sz="2900"/>
            </a:pPr>
            <a:r>
              <a:rPr>
                <a:solidFill>
                  <a:schemeClr val="tx1"/>
                </a:solidFill>
              </a:rPr>
              <a:t>10. Blood film for malarial parasites.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defRPr sz="2900"/>
            </a:pPr>
            <a:endParaRPr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  <a:defRPr sz="2900"/>
            </a:pPr>
            <a:r>
              <a:rPr>
                <a:solidFill>
                  <a:schemeClr val="tx1"/>
                </a:solidFill>
              </a:rPr>
              <a:t>11. Serum proteins.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According to WHO anaemia in pregnancy is defined when hemoglobin of pregnant woman is less than 11gm% and hematocrit is less than 0.33 (33%).</a:t>
            </a:r>
            <a:r>
              <a:rPr baseline="30000"/>
              <a:t>1</a:t>
            </a:r>
          </a:p>
          <a:p>
            <a:r>
              <a:t>Centre for disease control (CDC) of USA (1990) has recommended level of hemoglobin as 11gm% in first and third trimester where as 10.5gm% for second trimester of pregnancy.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533400"/>
            <a:ext cx="7854950" cy="5867400"/>
          </a:xfrm>
          <a:prstGeom prst="rect">
            <a:avLst/>
          </a:prstGeom>
        </p:spPr>
        <p:txBody>
          <a:bodyPr lIns="45719" rIns="45719" anchor="t">
            <a:normAutofit/>
          </a:bodyPr>
          <a:lstStyle/>
          <a:p>
            <a:pPr algn="l">
              <a:defRPr b="1" u="sng">
                <a:solidFill>
                  <a:srgbClr val="FF0000"/>
                </a:solidFill>
              </a:defRPr>
            </a:pPr>
            <a:r>
              <a:t>Management:</a:t>
            </a:r>
          </a:p>
          <a:p>
            <a:pPr algn="l">
              <a:buSzPct val="100000"/>
              <a:buAutoNum type="alphaUcPeriod"/>
              <a:defRPr i="1">
                <a:solidFill>
                  <a:srgbClr val="A5C249"/>
                </a:solidFill>
              </a:defRPr>
            </a:pPr>
            <a:r>
              <a:t>Oral iron</a:t>
            </a:r>
            <a:endParaRPr lang="en-US"/>
          </a:p>
          <a:p>
            <a:pPr algn="l">
              <a:buSzPct val="100000"/>
              <a:defRPr i="1">
                <a:solidFill>
                  <a:srgbClr val="A5C249"/>
                </a:solidFill>
              </a:defRPr>
            </a:pPr>
            <a:r>
              <a:rPr lang="en-US">
                <a:solidFill>
                  <a:schemeClr val="tx1"/>
                </a:solidFill>
              </a:rPr>
              <a:t>80-160</a:t>
            </a:r>
            <a:r>
              <a:rPr>
                <a:solidFill>
                  <a:schemeClr val="tx1"/>
                </a:solidFill>
              </a:rPr>
              <a:t> mg elemental iron is recommended, which results in increase in reticulocyte count with 5 – 10 days of start of oral therapy. Feeling of </a:t>
            </a:r>
            <a:r>
              <a:rPr err="1">
                <a:solidFill>
                  <a:schemeClr val="tx1"/>
                </a:solidFill>
              </a:rPr>
              <a:t>well being</a:t>
            </a:r>
            <a:r>
              <a:rPr>
                <a:solidFill>
                  <a:schemeClr val="tx1"/>
                </a:solidFill>
              </a:rPr>
              <a:t> &amp; improved look occurs. Hb increases by 0.2gm /dl /day.</a:t>
            </a:r>
          </a:p>
        </p:txBody>
      </p:sp>
      <p:pic>
        <p:nvPicPr>
          <p:cNvPr id="195" name="Picture 3" descr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0"/>
            <a:ext cx="1895475" cy="1447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ubtitle 2"/>
          <p:cNvSpPr txBox="1">
            <a:spLocks noGrp="1"/>
          </p:cNvSpPr>
          <p:nvPr>
            <p:ph type="subTitle" idx="1"/>
          </p:nvPr>
        </p:nvSpPr>
        <p:spPr>
          <a:xfrm>
            <a:off x="520032" y="372979"/>
            <a:ext cx="7854950" cy="5867400"/>
          </a:xfrm>
          <a:prstGeom prst="rect">
            <a:avLst/>
          </a:prstGeom>
        </p:spPr>
        <p:txBody>
          <a:bodyPr lIns="45719" rIns="45719" anchor="t">
            <a:normAutofit/>
          </a:bodyPr>
          <a:lstStyle/>
          <a:p>
            <a:pPr algn="l">
              <a:lnSpc>
                <a:spcPct val="90000"/>
              </a:lnSpc>
              <a:defRPr b="1" u="sng">
                <a:solidFill>
                  <a:srgbClr val="FF0000"/>
                </a:solidFill>
              </a:defRPr>
            </a:pPr>
            <a:r>
              <a:t>Side effects</a:t>
            </a:r>
            <a:r>
              <a:rPr>
                <a:solidFill>
                  <a:srgbClr val="FFFF00"/>
                </a:solidFill>
              </a:rPr>
              <a:t>:</a:t>
            </a:r>
          </a:p>
          <a:p>
            <a:pPr algn="l">
              <a:lnSpc>
                <a:spcPct val="90000"/>
              </a:lnSpc>
            </a:pPr>
            <a:r>
              <a:rPr>
                <a:solidFill>
                  <a:schemeClr val="tx1"/>
                </a:solidFill>
              </a:rPr>
              <a:t>GIT related – dose related.</a:t>
            </a:r>
          </a:p>
          <a:p>
            <a:pPr algn="l">
              <a:lnSpc>
                <a:spcPct val="90000"/>
              </a:lnSpc>
            </a:pPr>
            <a:r>
              <a:rPr>
                <a:solidFill>
                  <a:schemeClr val="tx1"/>
                </a:solidFill>
              </a:rPr>
              <a:t>Treatment with large doses continued until blood parameters become normal after which a maintenance dose of 1 tab/day is continued for </a:t>
            </a:r>
            <a:r>
              <a:rPr err="1">
                <a:solidFill>
                  <a:schemeClr val="tx1"/>
                </a:solidFill>
              </a:rPr>
              <a:t>atleast</a:t>
            </a:r>
            <a:r>
              <a:rPr>
                <a:solidFill>
                  <a:schemeClr val="tx1"/>
                </a:solidFill>
              </a:rPr>
              <a:t> 3 months after</a:t>
            </a:r>
            <a:r>
              <a:rPr lang="en-US">
                <a:solidFill>
                  <a:schemeClr val="tx1"/>
                </a:solidFill>
              </a:rPr>
              <a:t> </a:t>
            </a:r>
            <a:r>
              <a:rPr>
                <a:solidFill>
                  <a:schemeClr val="tx1"/>
                </a:solidFill>
              </a:rPr>
              <a:t> delivery.</a:t>
            </a:r>
          </a:p>
          <a:p>
            <a:pPr algn="l">
              <a:lnSpc>
                <a:spcPct val="90000"/>
              </a:lnSpc>
            </a:pPr>
            <a:endParaRPr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defRPr b="1" u="sng">
                <a:solidFill>
                  <a:srgbClr val="FF0000"/>
                </a:solidFill>
              </a:defRPr>
            </a:pPr>
            <a:r>
              <a:t>Disadvantages:</a:t>
            </a:r>
          </a:p>
          <a:p>
            <a:pPr marL="514350" indent="-514350" algn="l">
              <a:lnSpc>
                <a:spcPct val="90000"/>
              </a:lnSpc>
              <a:buClr>
                <a:schemeClr val="accent3"/>
              </a:buClr>
              <a:buSzPct val="100000"/>
              <a:buAutoNum type="arabicPeriod"/>
            </a:pPr>
            <a:r>
              <a:rPr>
                <a:solidFill>
                  <a:schemeClr val="tx1"/>
                </a:solidFill>
              </a:rPr>
              <a:t>Non – compliance.</a:t>
            </a:r>
          </a:p>
          <a:p>
            <a:pPr marL="514350" indent="-514350" algn="l">
              <a:lnSpc>
                <a:spcPct val="90000"/>
              </a:lnSpc>
              <a:buClr>
                <a:schemeClr val="accent3"/>
              </a:buClr>
              <a:buSzPct val="100000"/>
              <a:buAutoNum type="arabicPeriod"/>
            </a:pPr>
            <a:r>
              <a:rPr>
                <a:solidFill>
                  <a:schemeClr val="tx1"/>
                </a:solidFill>
              </a:rPr>
              <a:t>Intolerance.</a:t>
            </a:r>
          </a:p>
          <a:p>
            <a:pPr marL="514350" indent="-514350" algn="l">
              <a:lnSpc>
                <a:spcPct val="90000"/>
              </a:lnSpc>
              <a:buClr>
                <a:schemeClr val="accent3"/>
              </a:buClr>
              <a:buSzPct val="100000"/>
              <a:buAutoNum type="arabicPeriod"/>
            </a:pPr>
            <a:r>
              <a:rPr>
                <a:solidFill>
                  <a:schemeClr val="tx1"/>
                </a:solidFill>
              </a:rPr>
              <a:t>Unpredictable absorption.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533400"/>
            <a:ext cx="7854950" cy="5867400"/>
          </a:xfrm>
          <a:prstGeom prst="rect">
            <a:avLst/>
          </a:prstGeom>
        </p:spPr>
        <p:txBody>
          <a:bodyPr/>
          <a:lstStyle/>
          <a:p>
            <a:pPr algn="l" defTabSz="877823">
              <a:lnSpc>
                <a:spcPct val="80000"/>
              </a:lnSpc>
              <a:spcBef>
                <a:spcPts val="600"/>
              </a:spcBef>
              <a:defRPr sz="2592">
                <a:solidFill>
                  <a:srgbClr val="00B0F0"/>
                </a:solidFill>
              </a:defRPr>
            </a:pPr>
            <a:r>
              <a:t>If there is no significant clinical or Haematological  improvement with in </a:t>
            </a:r>
            <a:r>
              <a:rPr b="1"/>
              <a:t>3 wks </a:t>
            </a:r>
            <a:r>
              <a:t>diagnostic reevaluation is needed. Reasons of failure to respond to oral therapy are,</a:t>
            </a:r>
          </a:p>
          <a:p>
            <a:pPr marL="493775" indent="-493775" algn="l" defTabSz="877823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592">
                <a:solidFill>
                  <a:srgbClr val="254061"/>
                </a:solidFill>
              </a:defRPr>
            </a:pPr>
            <a:r>
              <a:t>Inaccurate diagnosis (non – iron deficiency microcytic anaemia such as thalassemia,  pyridoxine deficiency &amp; lead poisoning).</a:t>
            </a:r>
          </a:p>
          <a:p>
            <a:pPr marL="493775" indent="-493775" algn="l" defTabSz="877823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592">
                <a:solidFill>
                  <a:srgbClr val="254061"/>
                </a:solidFill>
              </a:defRPr>
            </a:pPr>
            <a:r>
              <a:t>Non compliance.</a:t>
            </a:r>
          </a:p>
          <a:p>
            <a:pPr marL="493775" indent="-493775" algn="l" defTabSz="877823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592">
                <a:solidFill>
                  <a:srgbClr val="254061"/>
                </a:solidFill>
              </a:defRPr>
            </a:pPr>
            <a:r>
              <a:t>Continuous loss of blood through hookworm infestation or bleeding haemorrhoids.</a:t>
            </a:r>
          </a:p>
          <a:p>
            <a:pPr marL="493775" indent="-493775" algn="l" defTabSz="877823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592">
                <a:solidFill>
                  <a:srgbClr val="254061"/>
                </a:solidFill>
              </a:defRPr>
            </a:pPr>
            <a:r>
              <a:t>Concomitant folate deficiency.</a:t>
            </a:r>
          </a:p>
          <a:p>
            <a:pPr marL="493775" indent="-493775" algn="l" defTabSz="877823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592">
                <a:solidFill>
                  <a:srgbClr val="254061"/>
                </a:solidFill>
              </a:defRPr>
            </a:pPr>
            <a:r>
              <a:t>Malabsorption of iron-celiac disease</a:t>
            </a:r>
          </a:p>
          <a:p>
            <a:pPr marL="493775" indent="-493775" algn="l" defTabSz="877823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592">
                <a:solidFill>
                  <a:srgbClr val="254061"/>
                </a:solidFill>
              </a:defRPr>
            </a:pPr>
            <a:r>
              <a:t>Crohns, ulcerative colitis</a:t>
            </a:r>
          </a:p>
          <a:p>
            <a:pPr marL="493775" indent="-493775" algn="l" defTabSz="877823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592">
                <a:solidFill>
                  <a:srgbClr val="254061"/>
                </a:solidFill>
              </a:defRPr>
            </a:pPr>
            <a:r>
              <a:t>Renal failure</a:t>
            </a:r>
          </a:p>
          <a:p>
            <a:pPr marL="493775" indent="-493775" algn="l" defTabSz="877823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592">
                <a:solidFill>
                  <a:srgbClr val="254061"/>
                </a:solidFill>
              </a:defRPr>
            </a:pPr>
            <a:r>
              <a:t>Drugs 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Parenteral therapy</a:t>
            </a:r>
          </a:p>
        </p:txBody>
      </p:sp>
      <p:sp>
        <p:nvSpPr>
          <p:cNvPr id="20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Parenteral iron bypasses natural mechanism of intestinal uptake and associated protein binding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This allows free non protein bound iron to circulate which is toxic and leads to formation of hydroxide radicals and oxygen radicals.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cell and tissue damage due to  peroxidation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endParaRPr/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Oral iron  to be stopped before any parenteral iron therapy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228600"/>
            <a:ext cx="7854950" cy="6172200"/>
          </a:xfrm>
          <a:prstGeom prst="rect">
            <a:avLst/>
          </a:prstGeom>
        </p:spPr>
        <p:txBody>
          <a:bodyPr lIns="45719" rIns="45719" anchor="t">
            <a:normAutofit/>
          </a:bodyPr>
          <a:lstStyle/>
          <a:p>
            <a:pPr algn="l" defTabSz="859536">
              <a:lnSpc>
                <a:spcPct val="72000"/>
              </a:lnSpc>
              <a:spcBef>
                <a:spcPts val="600"/>
              </a:spcBef>
              <a:defRPr sz="2726" b="1" u="sng">
                <a:solidFill>
                  <a:srgbClr val="FF0000"/>
                </a:solidFill>
              </a:defRPr>
            </a:pPr>
            <a:r>
              <a:rPr sz="2700"/>
              <a:t>Parental iron therapy</a:t>
            </a:r>
            <a:r>
              <a:rPr sz="2700">
                <a:solidFill>
                  <a:srgbClr val="FFFF00"/>
                </a:solidFill>
              </a:rPr>
              <a:t>:</a:t>
            </a:r>
          </a:p>
          <a:p>
            <a:pPr algn="l" defTabSz="859536">
              <a:lnSpc>
                <a:spcPct val="72000"/>
              </a:lnSpc>
              <a:spcBef>
                <a:spcPts val="600"/>
              </a:spcBef>
              <a:buClr>
                <a:schemeClr val="accent3"/>
              </a:buClr>
              <a:buSzPct val="100000"/>
              <a:buChar char="❖"/>
              <a:defRPr sz="2726"/>
            </a:pPr>
            <a:r>
              <a:rPr sz="2700">
                <a:solidFill>
                  <a:schemeClr val="accent5">
                    <a:lumMod val="50000"/>
                  </a:schemeClr>
                </a:solidFill>
              </a:rPr>
              <a:t>Has no advantages over oral iron if later is well</a:t>
            </a:r>
            <a:r>
              <a:rPr lang="en-US" sz="2700">
                <a:solidFill>
                  <a:schemeClr val="accent5">
                    <a:lumMod val="50000"/>
                  </a:schemeClr>
                </a:solidFill>
              </a:rPr>
              <a:t> </a:t>
            </a:r>
            <a:endParaRPr sz="2700">
              <a:solidFill>
                <a:schemeClr val="accent5">
                  <a:lumMod val="50000"/>
                </a:schemeClr>
              </a:solidFill>
            </a:endParaRPr>
          </a:p>
          <a:p>
            <a:pPr algn="l" defTabSz="859536">
              <a:lnSpc>
                <a:spcPct val="72000"/>
              </a:lnSpc>
              <a:spcBef>
                <a:spcPts val="600"/>
              </a:spcBef>
              <a:defRPr sz="2726"/>
            </a:pPr>
            <a:r>
              <a:rPr lang="en-US" sz="2700">
                <a:solidFill>
                  <a:schemeClr val="accent5">
                    <a:lumMod val="50000"/>
                  </a:schemeClr>
                </a:solidFill>
              </a:rPr>
              <a:t>   </a:t>
            </a:r>
            <a:r>
              <a:rPr sz="2700">
                <a:solidFill>
                  <a:schemeClr val="accent5">
                    <a:lumMod val="50000"/>
                  </a:schemeClr>
                </a:solidFill>
              </a:rPr>
              <a:t> tolerated.</a:t>
            </a:r>
          </a:p>
          <a:p>
            <a:pPr algn="l" defTabSz="859536">
              <a:lnSpc>
                <a:spcPct val="72000"/>
              </a:lnSpc>
              <a:spcBef>
                <a:spcPts val="600"/>
              </a:spcBef>
              <a:buClr>
                <a:schemeClr val="accent3"/>
              </a:buClr>
              <a:buSzPct val="100000"/>
              <a:buChar char="❖"/>
              <a:defRPr sz="2726"/>
            </a:pPr>
            <a:r>
              <a:rPr lang="en-US" sz="270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sz="2700">
                <a:solidFill>
                  <a:schemeClr val="accent5">
                    <a:lumMod val="50000"/>
                  </a:schemeClr>
                </a:solidFill>
              </a:rPr>
              <a:t>Advantage of parenteral iron is </a:t>
            </a:r>
            <a:r>
              <a:rPr sz="2700" err="1">
                <a:solidFill>
                  <a:schemeClr val="accent5">
                    <a:lumMod val="50000"/>
                  </a:schemeClr>
                </a:solidFill>
              </a:rPr>
              <a:t>certainity</a:t>
            </a:r>
            <a:r>
              <a:rPr sz="2700">
                <a:solidFill>
                  <a:schemeClr val="accent5">
                    <a:lumMod val="50000"/>
                  </a:schemeClr>
                </a:solidFill>
              </a:rPr>
              <a:t> of</a:t>
            </a:r>
            <a:r>
              <a:rPr lang="en-US" sz="2700">
                <a:solidFill>
                  <a:schemeClr val="accent5">
                    <a:lumMod val="50000"/>
                  </a:schemeClr>
                </a:solidFill>
              </a:rPr>
              <a:t> </a:t>
            </a:r>
            <a:endParaRPr sz="2700">
              <a:solidFill>
                <a:schemeClr val="accent5">
                  <a:lumMod val="50000"/>
                </a:schemeClr>
              </a:solidFill>
            </a:endParaRPr>
          </a:p>
          <a:p>
            <a:pPr algn="l" defTabSz="859536">
              <a:lnSpc>
                <a:spcPct val="72000"/>
              </a:lnSpc>
              <a:spcBef>
                <a:spcPts val="600"/>
              </a:spcBef>
              <a:defRPr sz="2726"/>
            </a:pPr>
            <a:r>
              <a:rPr lang="en-US" sz="2700">
                <a:solidFill>
                  <a:schemeClr val="accent5">
                    <a:lumMod val="50000"/>
                  </a:schemeClr>
                </a:solidFill>
              </a:rPr>
              <a:t>   </a:t>
            </a:r>
            <a:r>
              <a:rPr sz="270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700">
                <a:solidFill>
                  <a:schemeClr val="accent5">
                    <a:lumMod val="50000"/>
                  </a:schemeClr>
                </a:solidFill>
              </a:rPr>
              <a:t>Administration</a:t>
            </a:r>
            <a:r>
              <a:rPr sz="270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n-US" sz="2700">
              <a:solidFill>
                <a:schemeClr val="accent5">
                  <a:lumMod val="50000"/>
                </a:schemeClr>
              </a:solidFill>
            </a:endParaRPr>
          </a:p>
          <a:p>
            <a:pPr algn="l" defTabSz="859536">
              <a:lnSpc>
                <a:spcPct val="72000"/>
              </a:lnSpc>
              <a:spcBef>
                <a:spcPts val="600"/>
              </a:spcBef>
              <a:defRPr sz="2726"/>
            </a:pPr>
            <a:r>
              <a:rPr lang="en-US" sz="2700">
                <a:solidFill>
                  <a:schemeClr val="accent2"/>
                </a:solidFill>
              </a:rPr>
              <a:t>Preparations available</a:t>
            </a:r>
            <a:endParaRPr sz="2700">
              <a:solidFill>
                <a:schemeClr val="accent2"/>
              </a:solidFill>
            </a:endParaRPr>
          </a:p>
          <a:p>
            <a:pPr algn="l" defTabSz="859536">
              <a:lnSpc>
                <a:spcPct val="72000"/>
              </a:lnSpc>
              <a:spcBef>
                <a:spcPts val="600"/>
              </a:spcBef>
              <a:buClr>
                <a:schemeClr val="accent3"/>
              </a:buClr>
              <a:buSzPct val="100000"/>
              <a:buChar char="❖"/>
              <a:defRPr sz="2726"/>
            </a:pPr>
            <a:r>
              <a:rPr lang="en-US" sz="2700"/>
              <a:t> </a:t>
            </a:r>
            <a:r>
              <a:rPr sz="2700">
                <a:solidFill>
                  <a:schemeClr val="accent2"/>
                </a:solidFill>
              </a:rPr>
              <a:t>Iron hydroxide sucrose complex</a:t>
            </a:r>
          </a:p>
          <a:p>
            <a:pPr algn="l" defTabSz="859536">
              <a:lnSpc>
                <a:spcPct val="72000"/>
              </a:lnSpc>
              <a:spcBef>
                <a:spcPts val="600"/>
              </a:spcBef>
              <a:buClr>
                <a:schemeClr val="accent3"/>
              </a:buClr>
              <a:buSzPct val="100000"/>
              <a:buChar char="❖"/>
              <a:defRPr sz="2726"/>
            </a:pPr>
            <a:r>
              <a:rPr lang="en-US" sz="2700">
                <a:solidFill>
                  <a:schemeClr val="accent2"/>
                </a:solidFill>
              </a:rPr>
              <a:t> </a:t>
            </a:r>
            <a:r>
              <a:rPr sz="2700">
                <a:solidFill>
                  <a:schemeClr val="accent2"/>
                </a:solidFill>
              </a:rPr>
              <a:t>Iron dextran (</a:t>
            </a:r>
            <a:r>
              <a:rPr sz="2700" err="1">
                <a:solidFill>
                  <a:schemeClr val="accent2"/>
                </a:solidFill>
              </a:rPr>
              <a:t>imferon</a:t>
            </a:r>
            <a:r>
              <a:rPr sz="2700">
                <a:solidFill>
                  <a:schemeClr val="accent2"/>
                </a:solidFill>
              </a:rPr>
              <a:t>) – I.M/I.V</a:t>
            </a:r>
          </a:p>
          <a:p>
            <a:pPr algn="l" defTabSz="859536">
              <a:lnSpc>
                <a:spcPct val="72000"/>
              </a:lnSpc>
              <a:spcBef>
                <a:spcPts val="600"/>
              </a:spcBef>
              <a:buClr>
                <a:schemeClr val="accent3"/>
              </a:buClr>
              <a:buSzPct val="100000"/>
              <a:buChar char="❖"/>
              <a:defRPr sz="2726"/>
            </a:pPr>
            <a:r>
              <a:rPr lang="en-US" sz="2700">
                <a:solidFill>
                  <a:schemeClr val="accent2"/>
                </a:solidFill>
              </a:rPr>
              <a:t> </a:t>
            </a:r>
            <a:r>
              <a:rPr sz="2700">
                <a:solidFill>
                  <a:schemeClr val="accent2"/>
                </a:solidFill>
              </a:rPr>
              <a:t>Iron sorbitol citrate (</a:t>
            </a:r>
            <a:r>
              <a:rPr sz="2700" err="1">
                <a:solidFill>
                  <a:schemeClr val="accent2"/>
                </a:solidFill>
              </a:rPr>
              <a:t>Jectofer</a:t>
            </a:r>
            <a:r>
              <a:rPr sz="2700">
                <a:solidFill>
                  <a:schemeClr val="accent2"/>
                </a:solidFill>
              </a:rPr>
              <a:t>) – I.M</a:t>
            </a:r>
          </a:p>
          <a:p>
            <a:pPr algn="l" defTabSz="859536">
              <a:lnSpc>
                <a:spcPct val="72000"/>
              </a:lnSpc>
              <a:spcBef>
                <a:spcPts val="600"/>
              </a:spcBef>
              <a:buClr>
                <a:schemeClr val="accent3"/>
              </a:buClr>
              <a:buSzPct val="100000"/>
              <a:buChar char="❖"/>
              <a:defRPr sz="2726"/>
            </a:pPr>
            <a:r>
              <a:rPr sz="2700">
                <a:solidFill>
                  <a:schemeClr val="accent2"/>
                </a:solidFill>
              </a:rPr>
              <a:t>Ferric carboxy</a:t>
            </a:r>
            <a:r>
              <a:rPr lang="en-US" sz="2700">
                <a:solidFill>
                  <a:schemeClr val="accent2"/>
                </a:solidFill>
              </a:rPr>
              <a:t> </a:t>
            </a:r>
            <a:r>
              <a:rPr sz="2700">
                <a:solidFill>
                  <a:schemeClr val="accent2"/>
                </a:solidFill>
              </a:rPr>
              <a:t> maltose</a:t>
            </a:r>
          </a:p>
          <a:p>
            <a:pPr algn="l" defTabSz="859536">
              <a:lnSpc>
                <a:spcPct val="72000"/>
              </a:lnSpc>
              <a:spcBef>
                <a:spcPts val="600"/>
              </a:spcBef>
              <a:buClr>
                <a:schemeClr val="accent3"/>
              </a:buClr>
              <a:buSzPct val="100000"/>
              <a:defRPr sz="2726"/>
            </a:pPr>
            <a:r>
              <a:rPr sz="2700"/>
              <a:t> </a:t>
            </a:r>
            <a:r>
              <a:rPr sz="2700">
                <a:solidFill>
                  <a:srgbClr val="00B050"/>
                </a:solidFill>
              </a:rPr>
              <a:t>Dosage – elemental iron (mg) needed =</a:t>
            </a:r>
            <a:r>
              <a:rPr lang="en-US" sz="2700">
                <a:solidFill>
                  <a:srgbClr val="00B050"/>
                </a:solidFill>
              </a:rPr>
              <a:t> </a:t>
            </a:r>
            <a:endParaRPr sz="2700">
              <a:solidFill>
                <a:srgbClr val="00B050"/>
              </a:solidFill>
            </a:endParaRPr>
          </a:p>
          <a:p>
            <a:pPr algn="l" defTabSz="859536">
              <a:lnSpc>
                <a:spcPct val="72000"/>
              </a:lnSpc>
              <a:spcBef>
                <a:spcPts val="600"/>
              </a:spcBef>
              <a:buClr>
                <a:schemeClr val="accent3"/>
              </a:buClr>
              <a:buSzPct val="100000"/>
              <a:buFont typeface="Arial"/>
              <a:buChar char="•"/>
              <a:defRPr sz="2726"/>
            </a:pPr>
            <a:r>
              <a:rPr lang="en-US" sz="2700">
                <a:solidFill>
                  <a:srgbClr val="00B050"/>
                </a:solidFill>
              </a:rPr>
              <a:t>  </a:t>
            </a:r>
            <a:r>
              <a:rPr sz="2700">
                <a:solidFill>
                  <a:srgbClr val="00B050"/>
                </a:solidFill>
              </a:rPr>
              <a:t> (normal Hb – pts Hb) x </a:t>
            </a:r>
            <a:r>
              <a:rPr sz="2700" err="1">
                <a:solidFill>
                  <a:srgbClr val="00B050"/>
                </a:solidFill>
              </a:rPr>
              <a:t>wt</a:t>
            </a:r>
            <a:r>
              <a:rPr sz="2700">
                <a:solidFill>
                  <a:srgbClr val="00B050"/>
                </a:solidFill>
              </a:rPr>
              <a:t> (kg) x 2.21 + 1000.</a:t>
            </a:r>
          </a:p>
          <a:p>
            <a:pPr defTabSz="859536">
              <a:lnSpc>
                <a:spcPct val="72000"/>
              </a:lnSpc>
              <a:spcBef>
                <a:spcPts val="600"/>
              </a:spcBef>
              <a:defRPr sz="2726"/>
            </a:pPr>
            <a:r>
              <a:rPr sz="2700">
                <a:solidFill>
                  <a:srgbClr val="00B050"/>
                </a:solidFill>
              </a:rPr>
              <a:t>or</a:t>
            </a:r>
          </a:p>
          <a:p>
            <a:pPr algn="l" defTabSz="859536">
              <a:lnSpc>
                <a:spcPct val="72000"/>
              </a:lnSpc>
              <a:spcBef>
                <a:spcPts val="600"/>
              </a:spcBef>
              <a:defRPr sz="2726"/>
            </a:pPr>
            <a:r>
              <a:rPr lang="en-US" sz="2700">
                <a:solidFill>
                  <a:srgbClr val="00B050"/>
                </a:solidFill>
              </a:rPr>
              <a:t>    </a:t>
            </a:r>
            <a:r>
              <a:rPr sz="2700">
                <a:solidFill>
                  <a:srgbClr val="00B050"/>
                </a:solidFill>
              </a:rPr>
              <a:t> 250 mg elemental iron for each gm (Hb) below</a:t>
            </a:r>
            <a:r>
              <a:rPr lang="en-US" sz="2700">
                <a:solidFill>
                  <a:srgbClr val="00B050"/>
                </a:solidFill>
              </a:rPr>
              <a:t> </a:t>
            </a:r>
            <a:endParaRPr sz="2700">
              <a:solidFill>
                <a:srgbClr val="00B050"/>
              </a:solidFill>
            </a:endParaRPr>
          </a:p>
          <a:p>
            <a:pPr algn="l" defTabSz="859536">
              <a:lnSpc>
                <a:spcPct val="72000"/>
              </a:lnSpc>
              <a:spcBef>
                <a:spcPts val="600"/>
              </a:spcBef>
              <a:defRPr sz="2726"/>
            </a:pPr>
            <a:r>
              <a:rPr lang="en-US" sz="2700">
                <a:solidFill>
                  <a:srgbClr val="00B050"/>
                </a:solidFill>
              </a:rPr>
              <a:t>    </a:t>
            </a:r>
            <a:r>
              <a:rPr sz="2700">
                <a:solidFill>
                  <a:srgbClr val="00B050"/>
                </a:solidFill>
              </a:rPr>
              <a:t> normal.</a:t>
            </a:r>
          </a:p>
          <a:p>
            <a:pPr algn="l" defTabSz="859536">
              <a:lnSpc>
                <a:spcPct val="72000"/>
              </a:lnSpc>
              <a:spcBef>
                <a:spcPts val="600"/>
              </a:spcBef>
              <a:defRPr sz="2726"/>
            </a:pPr>
            <a:r>
              <a:rPr lang="en-US" sz="2700">
                <a:solidFill>
                  <a:srgbClr val="00B050"/>
                </a:solidFill>
              </a:rPr>
              <a:t>    </a:t>
            </a:r>
            <a:r>
              <a:rPr sz="2700">
                <a:solidFill>
                  <a:srgbClr val="00B050"/>
                </a:solidFill>
              </a:rPr>
              <a:t> Another 50% be added for stores.</a:t>
            </a:r>
            <a:r>
              <a:rPr lang="en-US" sz="2700">
                <a:solidFill>
                  <a:srgbClr val="00B050"/>
                </a:solidFill>
              </a:rPr>
              <a:t> </a:t>
            </a:r>
            <a:endParaRPr sz="270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INDICATIONS FOR PARENTERAL IRON THERAPY</a:t>
            </a:r>
          </a:p>
        </p:txBody>
      </p:sp>
      <p:sp>
        <p:nvSpPr>
          <p:cNvPr id="211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19" rIns="45719" anchor="t">
            <a:norm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defRPr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Insufficient or no response to oral iron.</a:t>
            </a:r>
            <a:endParaRPr lang="en-US"/>
          </a:p>
          <a:p>
            <a:pPr>
              <a:lnSpc>
                <a:spcPct val="90000"/>
              </a:lnSpc>
              <a:spcBef>
                <a:spcPts val="600"/>
              </a:spcBef>
              <a:defRPr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Severe </a:t>
            </a:r>
            <a:r>
              <a:rPr err="1"/>
              <a:t>anaemia</a:t>
            </a:r>
            <a:r>
              <a:rPr lang="en-US"/>
              <a:t> in late 2nd trimester</a:t>
            </a:r>
            <a:r>
              <a:t>.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Insufficient absorption of oral iron due to intestinal disease.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need for rapid efficacy.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Intolerance of oral</a:t>
            </a:r>
            <a:r>
              <a:rPr lang="en-US"/>
              <a:t> </a:t>
            </a:r>
            <a:r>
              <a:t> iron.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Poor compliance.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533400"/>
            <a:ext cx="7854950" cy="5867400"/>
          </a:xfrm>
          <a:prstGeom prst="rect">
            <a:avLst/>
          </a:prstGeom>
        </p:spPr>
        <p:txBody>
          <a:bodyPr lIns="45719" rIns="45719" anchor="t">
            <a:normAutofit/>
          </a:bodyPr>
          <a:lstStyle/>
          <a:p>
            <a:pPr algn="l">
              <a:lnSpc>
                <a:spcPct val="80000"/>
              </a:lnSpc>
              <a:spcBef>
                <a:spcPts val="600"/>
              </a:spcBef>
              <a:defRPr sz="2700"/>
            </a:pPr>
            <a:r>
              <a:rPr>
                <a:solidFill>
                  <a:srgbClr val="7030A0"/>
                </a:solidFill>
              </a:rPr>
              <a:t>Severe</a:t>
            </a:r>
            <a:r>
              <a:rPr lang="en-US">
                <a:solidFill>
                  <a:srgbClr val="7030A0"/>
                </a:solidFill>
              </a:rPr>
              <a:t> </a:t>
            </a:r>
            <a:r>
              <a:rPr>
                <a:solidFill>
                  <a:srgbClr val="7030A0"/>
                </a:solidFill>
              </a:rPr>
              <a:t> </a:t>
            </a:r>
            <a:r>
              <a:rPr err="1">
                <a:solidFill>
                  <a:srgbClr val="7030A0"/>
                </a:solidFill>
              </a:rPr>
              <a:t>anaemia</a:t>
            </a:r>
            <a:r>
              <a:rPr lang="en-US">
                <a:solidFill>
                  <a:srgbClr val="7030A0"/>
                </a:solidFill>
              </a:rPr>
              <a:t>  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700"/>
            </a:pPr>
            <a:r>
              <a:rPr lang="en-US">
                <a:solidFill>
                  <a:srgbClr val="7030A0"/>
                </a:solidFill>
              </a:rPr>
              <a:t>                                                </a:t>
            </a:r>
            <a:r>
              <a:rPr>
                <a:solidFill>
                  <a:srgbClr val="7030A0"/>
                </a:solidFill>
              </a:rPr>
              <a:t>30 – 36 </a:t>
            </a:r>
            <a:r>
              <a:rPr err="1">
                <a:solidFill>
                  <a:srgbClr val="7030A0"/>
                </a:solidFill>
              </a:rPr>
              <a:t>wks</a:t>
            </a:r>
            <a:r>
              <a:rPr lang="en-US">
                <a:solidFill>
                  <a:srgbClr val="7030A0"/>
                </a:solidFill>
              </a:rPr>
              <a:t>           </a:t>
            </a:r>
            <a:r>
              <a:rPr>
                <a:solidFill>
                  <a:srgbClr val="7030A0"/>
                </a:solidFill>
              </a:rPr>
              <a:t>&gt; 36 wks.</a:t>
            </a:r>
            <a:endParaRPr lang="en-US">
              <a:solidFill>
                <a:srgbClr val="7030A0"/>
              </a:solidFill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defRPr sz="2700"/>
            </a:pPr>
            <a:r>
              <a:rPr>
                <a:solidFill>
                  <a:srgbClr val="7030A0"/>
                </a:solidFill>
              </a:rPr>
              <a:t>G. Age &lt; 30 </a:t>
            </a:r>
            <a:r>
              <a:rPr err="1">
                <a:solidFill>
                  <a:srgbClr val="7030A0"/>
                </a:solidFill>
              </a:rPr>
              <a:t>wks</a:t>
            </a:r>
            <a:endParaRPr>
              <a:solidFill>
                <a:srgbClr val="7030A0"/>
              </a:solidFill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defRPr sz="2700"/>
            </a:pPr>
            <a:r>
              <a:rPr lang="en-US">
                <a:solidFill>
                  <a:srgbClr val="7030A0"/>
                </a:solidFill>
              </a:rPr>
              <a:t>                      						</a:t>
            </a:r>
            <a:endParaRPr>
              <a:solidFill>
                <a:srgbClr val="7030A0"/>
              </a:solidFill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defRPr sz="2700"/>
            </a:pPr>
            <a:r>
              <a:rPr>
                <a:solidFill>
                  <a:srgbClr val="7030A0"/>
                </a:solidFill>
              </a:rPr>
              <a:t>Oral therapy</a:t>
            </a:r>
            <a:r>
              <a:rPr lang="en-US">
                <a:solidFill>
                  <a:srgbClr val="7030A0"/>
                </a:solidFill>
              </a:rPr>
              <a:t>                        </a:t>
            </a:r>
            <a:r>
              <a:rPr>
                <a:solidFill>
                  <a:srgbClr val="7030A0"/>
                </a:solidFill>
              </a:rPr>
              <a:t> parenteral</a:t>
            </a:r>
            <a:r>
              <a:rPr lang="en-US">
                <a:solidFill>
                  <a:srgbClr val="7030A0"/>
                </a:solidFill>
              </a:rPr>
              <a:t>             </a:t>
            </a:r>
            <a:r>
              <a:rPr>
                <a:solidFill>
                  <a:srgbClr val="7030A0"/>
                </a:solidFill>
              </a:rPr>
              <a:t> Blood</a:t>
            </a:r>
            <a:r>
              <a:rPr lang="en-US">
                <a:solidFill>
                  <a:srgbClr val="7030A0"/>
                </a:solidFill>
              </a:rPr>
              <a:t> </a:t>
            </a:r>
            <a:endParaRPr>
              <a:solidFill>
                <a:srgbClr val="7030A0"/>
              </a:solidFill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defRPr sz="2700"/>
            </a:pPr>
            <a:r>
              <a:rPr lang="en-US">
                <a:solidFill>
                  <a:srgbClr val="7030A0"/>
                </a:solidFill>
              </a:rPr>
              <a:t>                                                   </a:t>
            </a:r>
            <a:r>
              <a:rPr>
                <a:solidFill>
                  <a:srgbClr val="7030A0"/>
                </a:solidFill>
              </a:rPr>
              <a:t> iron</a:t>
            </a:r>
            <a:r>
              <a:rPr lang="en-US">
                <a:solidFill>
                  <a:srgbClr val="7030A0"/>
                </a:solidFill>
              </a:rPr>
              <a:t>               </a:t>
            </a:r>
            <a:r>
              <a:rPr>
                <a:solidFill>
                  <a:srgbClr val="7030A0"/>
                </a:solidFill>
              </a:rPr>
              <a:t> transfusion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700"/>
            </a:pPr>
            <a:endParaRPr>
              <a:solidFill>
                <a:srgbClr val="7030A0"/>
              </a:solidFill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defRPr sz="2700"/>
            </a:pPr>
            <a:r>
              <a:rPr>
                <a:solidFill>
                  <a:srgbClr val="7030A0"/>
                </a:solidFill>
              </a:rPr>
              <a:t>Intolerance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700"/>
            </a:pPr>
            <a:r>
              <a:rPr lang="en-US">
                <a:solidFill>
                  <a:srgbClr val="7030A0"/>
                </a:solidFill>
              </a:rPr>
              <a:t>      </a:t>
            </a:r>
            <a:r>
              <a:rPr>
                <a:solidFill>
                  <a:srgbClr val="7030A0"/>
                </a:solidFill>
              </a:rPr>
              <a:t> or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700"/>
            </a:pPr>
            <a:r>
              <a:rPr>
                <a:solidFill>
                  <a:srgbClr val="7030A0"/>
                </a:solidFill>
              </a:rPr>
              <a:t>Non compliance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700"/>
            </a:pPr>
            <a:r>
              <a:rPr lang="en-US">
                <a:solidFill>
                  <a:srgbClr val="7030A0"/>
                </a:solidFill>
              </a:rPr>
              <a:t>      </a:t>
            </a:r>
            <a:endParaRPr>
              <a:solidFill>
                <a:srgbClr val="7030A0"/>
              </a:solidFill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defRPr sz="2700"/>
            </a:pPr>
            <a:endParaRPr>
              <a:solidFill>
                <a:srgbClr val="7030A0"/>
              </a:solidFill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defRPr sz="2700"/>
            </a:pPr>
            <a:r>
              <a:rPr>
                <a:solidFill>
                  <a:srgbClr val="7030A0"/>
                </a:solidFill>
              </a:rPr>
              <a:t>I.M iron</a:t>
            </a:r>
            <a:r>
              <a:rPr lang="en-US">
                <a:solidFill>
                  <a:srgbClr val="7030A0"/>
                </a:solidFill>
              </a:rPr>
              <a:t>        </a:t>
            </a:r>
            <a:r>
              <a:rPr>
                <a:solidFill>
                  <a:srgbClr val="7030A0"/>
                </a:solidFill>
              </a:rPr>
              <a:t> I.V. iron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700"/>
            </a:pPr>
            <a:endParaRPr>
              <a:solidFill>
                <a:srgbClr val="7030A0"/>
              </a:solidFill>
            </a:endParaRPr>
          </a:p>
        </p:txBody>
      </p:sp>
      <p:sp>
        <p:nvSpPr>
          <p:cNvPr id="214" name="Straight Arrow Connector 8"/>
          <p:cNvSpPr/>
          <p:nvPr/>
        </p:nvSpPr>
        <p:spPr>
          <a:xfrm flipH="1">
            <a:off x="1537118" y="1715419"/>
            <a:ext cx="3176" cy="228601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5" name="Straight Arrow Connector 10"/>
          <p:cNvSpPr/>
          <p:nvPr/>
        </p:nvSpPr>
        <p:spPr>
          <a:xfrm>
            <a:off x="4954589" y="1333083"/>
            <a:ext cx="10192" cy="768685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6" name="Straight Arrow Connector 12"/>
          <p:cNvSpPr/>
          <p:nvPr/>
        </p:nvSpPr>
        <p:spPr>
          <a:xfrm flipH="1">
            <a:off x="7324307" y="1303671"/>
            <a:ext cx="357437" cy="868947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7" name="Straight Arrow Connector 14"/>
          <p:cNvSpPr/>
          <p:nvPr/>
        </p:nvSpPr>
        <p:spPr>
          <a:xfrm flipH="1">
            <a:off x="1535781" y="2636502"/>
            <a:ext cx="3176" cy="685801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xmlns="" id="{957E68ED-2CCD-47C1-ABA9-3B2ADA54ECF3}"/>
              </a:ext>
            </a:extLst>
          </p:cNvPr>
          <p:cNvCxnSpPr/>
          <p:nvPr/>
        </p:nvCxnSpPr>
        <p:spPr>
          <a:xfrm>
            <a:off x="2149642" y="4562642"/>
            <a:ext cx="914400" cy="914400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2DD85628-6F76-4EB6-937F-9E08E8B6E1CD}"/>
              </a:ext>
            </a:extLst>
          </p:cNvPr>
          <p:cNvCxnSpPr/>
          <p:nvPr/>
        </p:nvCxnSpPr>
        <p:spPr>
          <a:xfrm flipH="1">
            <a:off x="673601" y="4565149"/>
            <a:ext cx="756652" cy="794085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DC66C11E-605C-44BF-8CDD-B3B74C3F6A13}"/>
              </a:ext>
            </a:extLst>
          </p:cNvPr>
          <p:cNvCxnSpPr/>
          <p:nvPr/>
        </p:nvCxnSpPr>
        <p:spPr>
          <a:xfrm flipH="1">
            <a:off x="1754774" y="960687"/>
            <a:ext cx="1336" cy="419769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0480CCF3-0777-401A-B36C-56CF95AF76E6}"/>
              </a:ext>
            </a:extLst>
          </p:cNvPr>
          <p:cNvCxnSpPr/>
          <p:nvPr/>
        </p:nvCxnSpPr>
        <p:spPr>
          <a:xfrm>
            <a:off x="2814721" y="715879"/>
            <a:ext cx="1515978" cy="459874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DCBDAB6E-405E-4531-BCA7-0FE398CB5949}"/>
              </a:ext>
            </a:extLst>
          </p:cNvPr>
          <p:cNvCxnSpPr/>
          <p:nvPr/>
        </p:nvCxnSpPr>
        <p:spPr>
          <a:xfrm>
            <a:off x="2797175" y="664912"/>
            <a:ext cx="4356768" cy="239295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533400"/>
            <a:ext cx="7854950" cy="5867400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90000"/>
              </a:lnSpc>
              <a:spcBef>
                <a:spcPts val="600"/>
              </a:spcBef>
              <a:defRPr sz="2900" b="1" u="sng">
                <a:solidFill>
                  <a:srgbClr val="FF0000"/>
                </a:solidFill>
              </a:defRPr>
            </a:pPr>
            <a:r>
              <a:rPr dirty="0" err="1"/>
              <a:t>Labour</a:t>
            </a:r>
            <a:r>
              <a:rPr dirty="0"/>
              <a:t> in </a:t>
            </a:r>
            <a:r>
              <a:rPr dirty="0" err="1"/>
              <a:t>anaemic</a:t>
            </a:r>
            <a:r>
              <a:rPr dirty="0"/>
              <a:t> patient: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defRPr sz="2900" i="1">
                <a:solidFill>
                  <a:srgbClr val="00B0F0"/>
                </a:solidFill>
              </a:defRPr>
            </a:pPr>
            <a:r>
              <a:rPr dirty="0"/>
              <a:t>I stage: 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buClr>
                <a:schemeClr val="accent3"/>
              </a:buClr>
              <a:buSzPct val="100000"/>
              <a:buChar char="❖"/>
              <a:defRPr sz="2900"/>
            </a:pPr>
            <a:r>
              <a:rPr dirty="0"/>
              <a:t> </a:t>
            </a:r>
            <a:r>
              <a:rPr dirty="0">
                <a:solidFill>
                  <a:schemeClr val="tx1"/>
                </a:solidFill>
              </a:rPr>
              <a:t>Comfortable position.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buClr>
                <a:schemeClr val="accent3"/>
              </a:buClr>
              <a:buSzPct val="100000"/>
              <a:buChar char="❖"/>
              <a:defRPr sz="2900"/>
            </a:pPr>
            <a:r>
              <a:rPr dirty="0">
                <a:solidFill>
                  <a:schemeClr val="tx1"/>
                </a:solidFill>
              </a:rPr>
              <a:t> Sedation &amp; pain relief.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buClr>
                <a:schemeClr val="accent3"/>
              </a:buClr>
              <a:buSzPct val="100000"/>
              <a:buChar char="❖"/>
              <a:defRPr sz="2900"/>
            </a:pPr>
            <a:r>
              <a:rPr dirty="0">
                <a:solidFill>
                  <a:schemeClr val="tx1"/>
                </a:solidFill>
              </a:rPr>
              <a:t> O2 kept ready.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buClr>
                <a:schemeClr val="accent3"/>
              </a:buClr>
              <a:buSzPct val="100000"/>
              <a:buChar char="❖"/>
              <a:defRPr sz="2900"/>
            </a:pPr>
            <a:r>
              <a:rPr dirty="0">
                <a:solidFill>
                  <a:schemeClr val="tx1"/>
                </a:solidFill>
              </a:rPr>
              <a:t> Antibiotics prophylaxis to be given.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buClr>
                <a:schemeClr val="accent3"/>
              </a:buClr>
              <a:buSzPct val="100000"/>
              <a:buChar char="❖"/>
              <a:defRPr sz="2900"/>
            </a:pP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Digitalisation</a:t>
            </a:r>
            <a:r>
              <a:rPr dirty="0">
                <a:solidFill>
                  <a:schemeClr val="tx1"/>
                </a:solidFill>
              </a:rPr>
              <a:t> required in cardiac failure.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buClr>
                <a:schemeClr val="accent3"/>
              </a:buClr>
              <a:buSzPct val="100000"/>
              <a:buFont typeface="Arial"/>
              <a:buChar char="•"/>
              <a:defRPr sz="2900"/>
            </a:pPr>
            <a:endParaRPr dirty="0"/>
          </a:p>
          <a:p>
            <a:pPr algn="l">
              <a:lnSpc>
                <a:spcPct val="90000"/>
              </a:lnSpc>
              <a:spcBef>
                <a:spcPts val="600"/>
              </a:spcBef>
              <a:defRPr sz="2900" i="1">
                <a:solidFill>
                  <a:srgbClr val="00B0F0"/>
                </a:solidFill>
              </a:defRPr>
            </a:pPr>
            <a:r>
              <a:rPr dirty="0"/>
              <a:t>II stage: 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buClr>
                <a:schemeClr val="accent3"/>
              </a:buClr>
              <a:buSzPct val="100000"/>
              <a:buChar char="❖"/>
              <a:defRPr sz="2900"/>
            </a:pPr>
            <a:r>
              <a:rPr dirty="0"/>
              <a:t> </a:t>
            </a:r>
            <a:r>
              <a:rPr dirty="0">
                <a:solidFill>
                  <a:schemeClr val="tx1"/>
                </a:solidFill>
              </a:rPr>
              <a:t>Stressful with danger of CCF.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buClr>
                <a:schemeClr val="accent3"/>
              </a:buClr>
              <a:buSzPct val="100000"/>
              <a:buChar char="❖"/>
              <a:defRPr sz="2900"/>
            </a:pPr>
            <a:r>
              <a:rPr dirty="0">
                <a:solidFill>
                  <a:schemeClr val="tx1"/>
                </a:solidFill>
              </a:rPr>
              <a:t> Outlet forceps</a:t>
            </a:r>
            <a:r>
              <a:rPr dirty="0"/>
              <a:t>.</a:t>
            </a:r>
          </a:p>
        </p:txBody>
      </p:sp>
      <p:pic>
        <p:nvPicPr>
          <p:cNvPr id="228" name="Picture 5" descr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457200"/>
            <a:ext cx="3117850" cy="2438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533400"/>
            <a:ext cx="7854950" cy="5867400"/>
          </a:xfrm>
          <a:prstGeom prst="rect">
            <a:avLst/>
          </a:prstGeom>
        </p:spPr>
        <p:txBody>
          <a:bodyPr lIns="45719" rIns="45719" anchor="t">
            <a:normAutofit/>
          </a:bodyPr>
          <a:lstStyle/>
          <a:p>
            <a:pPr algn="l">
              <a:defRPr i="1" u="sng">
                <a:solidFill>
                  <a:srgbClr val="00B0F0"/>
                </a:solidFill>
              </a:defRPr>
            </a:pPr>
            <a:r>
              <a:rPr dirty="0"/>
              <a:t>III stage:</a:t>
            </a:r>
          </a:p>
          <a:p>
            <a:pPr algn="l"/>
            <a:r>
              <a:rPr dirty="0">
                <a:solidFill>
                  <a:schemeClr val="tx1"/>
                </a:solidFill>
              </a:rPr>
              <a:t>Active management done . Remember to energetically treat any PPH.</a:t>
            </a:r>
          </a:p>
          <a:p>
            <a:pPr algn="l"/>
            <a:endParaRPr dirty="0"/>
          </a:p>
          <a:p>
            <a:pPr algn="l">
              <a:defRPr i="1" u="sng">
                <a:solidFill>
                  <a:srgbClr val="00B0F0"/>
                </a:solidFill>
              </a:defRPr>
            </a:pPr>
            <a:r>
              <a:rPr dirty="0" err="1"/>
              <a:t>Puerperium</a:t>
            </a:r>
            <a:r>
              <a:rPr dirty="0">
                <a:solidFill>
                  <a:srgbClr val="0F253F"/>
                </a:solidFill>
              </a:rPr>
              <a:t>:</a:t>
            </a:r>
            <a:r>
              <a:rPr u="none" dirty="0">
                <a:solidFill>
                  <a:schemeClr val="accent6"/>
                </a:solidFill>
              </a:rPr>
              <a:t> </a:t>
            </a:r>
            <a:r>
              <a:rPr i="0" u="none" dirty="0">
                <a:solidFill>
                  <a:schemeClr val="tx1"/>
                </a:solidFill>
              </a:rPr>
              <a:t>Continue iron &amp; </a:t>
            </a:r>
            <a:r>
              <a:rPr i="0" u="none" dirty="0" err="1">
                <a:solidFill>
                  <a:schemeClr val="tx1"/>
                </a:solidFill>
              </a:rPr>
              <a:t>folate</a:t>
            </a:r>
            <a:r>
              <a:rPr i="0" u="none" dirty="0">
                <a:solidFill>
                  <a:schemeClr val="tx1"/>
                </a:solidFill>
              </a:rPr>
              <a:t> for </a:t>
            </a:r>
            <a:r>
              <a:rPr lang="en-US" dirty="0" err="1">
                <a:solidFill>
                  <a:schemeClr val="tx1"/>
                </a:solidFill>
              </a:rPr>
              <a:t>atleast</a:t>
            </a:r>
            <a:r>
              <a:rPr lang="en-US" dirty="0">
                <a:solidFill>
                  <a:schemeClr val="tx1"/>
                </a:solidFill>
              </a:rPr>
              <a:t> 6</a:t>
            </a:r>
            <a:r>
              <a:rPr lang="en-US" i="1" u="sng" dirty="0">
                <a:solidFill>
                  <a:schemeClr val="tx1"/>
                </a:solidFill>
              </a:rPr>
              <a:t> </a:t>
            </a:r>
            <a:r>
              <a:rPr i="0" u="none" dirty="0">
                <a:solidFill>
                  <a:schemeClr val="tx1"/>
                </a:solidFill>
              </a:rPr>
              <a:t>months.</a:t>
            </a:r>
          </a:p>
          <a:p>
            <a:pPr algn="l"/>
            <a:endParaRPr i="0" u="none" dirty="0">
              <a:solidFill>
                <a:srgbClr val="888888"/>
              </a:solidFill>
            </a:endParaRPr>
          </a:p>
          <a:p>
            <a:pPr algn="l">
              <a:defRPr i="1" u="sng">
                <a:solidFill>
                  <a:srgbClr val="00B0F0"/>
                </a:solidFill>
              </a:defRPr>
            </a:pPr>
            <a:r>
              <a:rPr dirty="0"/>
              <a:t>Contraception</a:t>
            </a:r>
            <a:r>
              <a:rPr i="0" u="none" dirty="0"/>
              <a:t>:</a:t>
            </a:r>
            <a:r>
              <a:rPr lang="en-US" dirty="0"/>
              <a:t> </a:t>
            </a:r>
          </a:p>
          <a:p>
            <a:pPr algn="l">
              <a:defRPr i="1" u="sng">
                <a:solidFill>
                  <a:srgbClr val="00B0F0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2</a:t>
            </a:r>
            <a:r>
              <a:rPr i="0" u="none" dirty="0">
                <a:solidFill>
                  <a:schemeClr val="tx1"/>
                </a:solidFill>
              </a:rPr>
              <a:t> yrs.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231" name="Picture 2" descr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9600" y="3810000"/>
            <a:ext cx="3581400" cy="25241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ubtitle 2"/>
          <p:cNvSpPr txBox="1">
            <a:spLocks noGrp="1"/>
          </p:cNvSpPr>
          <p:nvPr>
            <p:ph type="subTitle" idx="1"/>
          </p:nvPr>
        </p:nvSpPr>
        <p:spPr>
          <a:xfrm>
            <a:off x="609600" y="533400"/>
            <a:ext cx="7854950" cy="5867400"/>
          </a:xfrm>
          <a:prstGeom prst="rect">
            <a:avLst/>
          </a:prstGeom>
        </p:spPr>
        <p:txBody>
          <a:bodyPr/>
          <a:lstStyle/>
          <a:p>
            <a:pPr algn="l">
              <a:defRPr b="1" u="sng">
                <a:solidFill>
                  <a:srgbClr val="FF0000"/>
                </a:solidFill>
              </a:defRPr>
            </a:pPr>
            <a:r>
              <a:rPr dirty="0" err="1"/>
              <a:t>Megaloblastic</a:t>
            </a:r>
            <a:r>
              <a:rPr dirty="0"/>
              <a:t> </a:t>
            </a:r>
            <a:r>
              <a:rPr dirty="0" err="1"/>
              <a:t>anaemias</a:t>
            </a:r>
            <a:r>
              <a:rPr dirty="0"/>
              <a:t> in pregnancy</a:t>
            </a:r>
            <a:r>
              <a:rPr dirty="0">
                <a:solidFill>
                  <a:srgbClr val="FFFF00"/>
                </a:solidFill>
              </a:rPr>
              <a:t>:</a:t>
            </a:r>
          </a:p>
          <a:p>
            <a:pPr algn="l">
              <a:buSzPct val="100000"/>
              <a:buChar char="❖"/>
            </a:pPr>
            <a:r>
              <a:rPr dirty="0"/>
              <a:t> </a:t>
            </a:r>
            <a:r>
              <a:rPr dirty="0">
                <a:solidFill>
                  <a:schemeClr val="tx1"/>
                </a:solidFill>
              </a:rPr>
              <a:t>Deficiency of </a:t>
            </a:r>
            <a:r>
              <a:rPr dirty="0" err="1">
                <a:solidFill>
                  <a:schemeClr val="tx1"/>
                </a:solidFill>
              </a:rPr>
              <a:t>folate</a:t>
            </a:r>
            <a:r>
              <a:rPr dirty="0">
                <a:solidFill>
                  <a:schemeClr val="tx1"/>
                </a:solidFill>
              </a:rPr>
              <a:t> or vitamin B12.</a:t>
            </a:r>
          </a:p>
          <a:p>
            <a:pPr algn="l">
              <a:buSzPct val="100000"/>
              <a:buChar char="❖"/>
            </a:pPr>
            <a:endParaRPr dirty="0">
              <a:solidFill>
                <a:schemeClr val="tx1"/>
              </a:solidFill>
            </a:endParaRPr>
          </a:p>
          <a:p>
            <a:pPr algn="l">
              <a:buSzPct val="100000"/>
              <a:buChar char="❖"/>
            </a:pPr>
            <a:r>
              <a:rPr dirty="0">
                <a:solidFill>
                  <a:schemeClr val="tx1"/>
                </a:solidFill>
              </a:rPr>
              <a:t> DNA replication is affected.</a:t>
            </a:r>
          </a:p>
          <a:p>
            <a:pPr algn="l">
              <a:buSzPct val="100000"/>
              <a:buChar char="❖"/>
            </a:pPr>
            <a:endParaRPr dirty="0">
              <a:solidFill>
                <a:schemeClr val="tx1"/>
              </a:solidFill>
            </a:endParaRPr>
          </a:p>
          <a:p>
            <a:pPr algn="l">
              <a:buSzPct val="100000"/>
              <a:buChar char="❖"/>
            </a:pPr>
            <a:r>
              <a:rPr dirty="0">
                <a:solidFill>
                  <a:schemeClr val="tx1"/>
                </a:solidFill>
              </a:rPr>
              <a:t> Red cell maturation is deranged.</a:t>
            </a:r>
          </a:p>
          <a:p>
            <a:pPr algn="l">
              <a:buSzPct val="100000"/>
              <a:buChar char="❖"/>
            </a:pPr>
            <a:endParaRPr dirty="0">
              <a:solidFill>
                <a:schemeClr val="tx1"/>
              </a:solidFill>
            </a:endParaRPr>
          </a:p>
          <a:p>
            <a:pPr algn="l">
              <a:buSzPct val="100000"/>
              <a:buChar char="❖"/>
            </a:pPr>
            <a:r>
              <a:rPr dirty="0" err="1">
                <a:solidFill>
                  <a:schemeClr val="tx1"/>
                </a:solidFill>
              </a:rPr>
              <a:t>Megaloblasts</a:t>
            </a:r>
            <a:r>
              <a:rPr dirty="0">
                <a:solidFill>
                  <a:schemeClr val="tx1"/>
                </a:solidFill>
              </a:rPr>
              <a:t> seen (abnormal precursors).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585215">
              <a:defRPr sz="2496"/>
            </a:pPr>
            <a:r>
              <a:t>The Indian Council of Medical Research Categories of Anaemia.</a:t>
            </a:r>
            <a:br/>
            <a:endParaRPr/>
          </a:p>
        </p:txBody>
      </p:sp>
      <p:graphicFrame>
        <p:nvGraphicFramePr>
          <p:cNvPr id="104" name="Content Placeholder 3"/>
          <p:cNvGraphicFramePr/>
          <p:nvPr/>
        </p:nvGraphicFramePr>
        <p:xfrm>
          <a:off x="467543" y="1412774"/>
          <a:ext cx="8229600" cy="4896545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79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 spc="4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Category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 spc="4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Anaemia severity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 spc="4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Hemoglobin level (gm/dl)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9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Mild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10.0-10.9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9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Moderate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7.0-10.0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9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Severe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&lt;7.0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79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Very severe (Decompensated)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&lt;4.0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533400"/>
            <a:ext cx="8001000" cy="5867400"/>
          </a:xfrm>
          <a:prstGeom prst="rect">
            <a:avLst/>
          </a:prstGeom>
        </p:spPr>
        <p:txBody>
          <a:bodyPr/>
          <a:lstStyle/>
          <a:p>
            <a:pPr algn="l">
              <a:defRPr b="1" u="sng">
                <a:solidFill>
                  <a:srgbClr val="FF0000"/>
                </a:solidFill>
              </a:defRPr>
            </a:pPr>
            <a:r>
              <a:rPr dirty="0" err="1"/>
              <a:t>Folate</a:t>
            </a:r>
            <a:r>
              <a:rPr dirty="0"/>
              <a:t> deficiency </a:t>
            </a:r>
            <a:r>
              <a:rPr dirty="0" err="1"/>
              <a:t>megaloblastic</a:t>
            </a:r>
            <a:r>
              <a:rPr dirty="0"/>
              <a:t> </a:t>
            </a:r>
            <a:r>
              <a:rPr dirty="0" err="1"/>
              <a:t>anaemia</a:t>
            </a:r>
            <a:r>
              <a:rPr dirty="0"/>
              <a:t>:</a:t>
            </a:r>
          </a:p>
          <a:p>
            <a:pPr algn="l"/>
            <a:r>
              <a:rPr dirty="0">
                <a:solidFill>
                  <a:schemeClr val="tx1"/>
                </a:solidFill>
              </a:rPr>
              <a:t>Folic acid</a:t>
            </a:r>
          </a:p>
          <a:p>
            <a:pPr algn="l"/>
            <a:r>
              <a:rPr dirty="0">
                <a:solidFill>
                  <a:schemeClr val="tx1"/>
                </a:solidFill>
              </a:rPr>
              <a:t>                </a:t>
            </a:r>
          </a:p>
          <a:p>
            <a:pPr algn="l"/>
            <a:r>
              <a:rPr dirty="0" err="1">
                <a:solidFill>
                  <a:schemeClr val="tx1"/>
                </a:solidFill>
              </a:rPr>
              <a:t>Didrofolic</a:t>
            </a:r>
            <a:r>
              <a:rPr dirty="0">
                <a:solidFill>
                  <a:schemeClr val="tx1"/>
                </a:solidFill>
              </a:rPr>
              <a:t> acid</a:t>
            </a:r>
          </a:p>
          <a:p>
            <a:pPr algn="l"/>
            <a:r>
              <a:rPr dirty="0">
                <a:solidFill>
                  <a:schemeClr val="tx1"/>
                </a:solidFill>
              </a:rPr>
              <a:t>	    </a:t>
            </a:r>
          </a:p>
          <a:p>
            <a:pPr algn="l"/>
            <a:r>
              <a:rPr dirty="0" err="1">
                <a:solidFill>
                  <a:schemeClr val="tx1"/>
                </a:solidFill>
              </a:rPr>
              <a:t>Tetrahydro</a:t>
            </a:r>
            <a:r>
              <a:rPr dirty="0">
                <a:solidFill>
                  <a:schemeClr val="tx1"/>
                </a:solidFill>
              </a:rPr>
              <a:t> folic  acid (required for cell growth &amp; division)</a:t>
            </a:r>
          </a:p>
          <a:p>
            <a:pPr algn="l"/>
            <a:endParaRPr dirty="0">
              <a:solidFill>
                <a:schemeClr val="tx1"/>
              </a:solidFill>
            </a:endParaRPr>
          </a:p>
          <a:p>
            <a:pPr algn="l"/>
            <a:r>
              <a:rPr dirty="0">
                <a:solidFill>
                  <a:schemeClr val="tx1"/>
                </a:solidFill>
              </a:rPr>
              <a:t>Requirement is increased in pregnancy.</a:t>
            </a:r>
          </a:p>
          <a:p>
            <a:pPr algn="l"/>
            <a:r>
              <a:rPr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245" name="Straight Arrow Connector 3"/>
          <p:cNvSpPr/>
          <p:nvPr/>
        </p:nvSpPr>
        <p:spPr>
          <a:xfrm flipH="1">
            <a:off x="1293813" y="1525587"/>
            <a:ext cx="3176" cy="457201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6" name="Straight Arrow Connector 5"/>
          <p:cNvSpPr/>
          <p:nvPr/>
        </p:nvSpPr>
        <p:spPr>
          <a:xfrm flipH="1">
            <a:off x="1446213" y="2592387"/>
            <a:ext cx="3176" cy="381001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ubtitle 2"/>
          <p:cNvSpPr txBox="1">
            <a:spLocks noGrp="1"/>
          </p:cNvSpPr>
          <p:nvPr>
            <p:ph type="subTitle" idx="1"/>
          </p:nvPr>
        </p:nvSpPr>
        <p:spPr>
          <a:xfrm>
            <a:off x="251519" y="260647"/>
            <a:ext cx="7854951" cy="5867401"/>
          </a:xfrm>
          <a:prstGeom prst="rect">
            <a:avLst/>
          </a:prstGeom>
        </p:spPr>
        <p:txBody>
          <a:bodyPr lIns="45719" rIns="45719" anchor="t">
            <a:normAutofit/>
          </a:bodyPr>
          <a:lstStyle/>
          <a:p>
            <a:pPr algn="l">
              <a:lnSpc>
                <a:spcPct val="80000"/>
              </a:lnSpc>
              <a:spcBef>
                <a:spcPts val="600"/>
              </a:spcBef>
              <a:defRPr sz="2900" b="1" u="sng">
                <a:solidFill>
                  <a:srgbClr val="FF0000"/>
                </a:solidFill>
              </a:defRPr>
            </a:pPr>
            <a:r>
              <a:rPr dirty="0" err="1"/>
              <a:t>Folate</a:t>
            </a:r>
            <a:r>
              <a:rPr dirty="0"/>
              <a:t> deficiency</a:t>
            </a:r>
            <a:r>
              <a:rPr dirty="0">
                <a:solidFill>
                  <a:srgbClr val="FFFF00"/>
                </a:solidFill>
              </a:rPr>
              <a:t>: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defRPr sz="2900"/>
            </a:pPr>
            <a:endParaRPr lang="en-US" b="1" u="sng" dirty="0">
              <a:solidFill>
                <a:srgbClr val="FFFF00"/>
              </a:solidFill>
            </a:endParaRP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900"/>
            </a:pPr>
            <a:r>
              <a:rPr dirty="0">
                <a:solidFill>
                  <a:srgbClr val="C00000"/>
                </a:solidFill>
              </a:rPr>
              <a:t>Dietary deficiency is the main cause, prolonged cooking destroys the vitamin</a:t>
            </a:r>
            <a:r>
              <a:rPr dirty="0"/>
              <a:t> </a:t>
            </a:r>
            <a:r>
              <a:rPr dirty="0">
                <a:solidFill>
                  <a:schemeClr val="tx1"/>
                </a:solidFill>
              </a:rPr>
              <a:t>&amp; to remember that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dirty="0">
                <a:solidFill>
                  <a:schemeClr val="tx1"/>
                </a:solidFill>
              </a:rPr>
              <a:t> reserves of </a:t>
            </a:r>
            <a:r>
              <a:rPr dirty="0" err="1">
                <a:solidFill>
                  <a:schemeClr val="tx1"/>
                </a:solidFill>
              </a:rPr>
              <a:t>folate</a:t>
            </a:r>
            <a:r>
              <a:rPr dirty="0">
                <a:solidFill>
                  <a:schemeClr val="tx1"/>
                </a:solidFill>
              </a:rPr>
              <a:t> are low.</a:t>
            </a:r>
            <a:r>
              <a:rPr dirty="0"/>
              <a:t> </a:t>
            </a:r>
            <a:r>
              <a:rPr dirty="0" err="1">
                <a:solidFill>
                  <a:srgbClr val="C00000"/>
                </a:solidFill>
              </a:rPr>
              <a:t>Malabsorption</a:t>
            </a:r>
            <a:r>
              <a:rPr dirty="0"/>
              <a:t> </a:t>
            </a:r>
            <a:r>
              <a:rPr dirty="0">
                <a:solidFill>
                  <a:schemeClr val="tx1"/>
                </a:solidFill>
              </a:rPr>
              <a:t>could be other cause.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dirty="0">
              <a:solidFill>
                <a:schemeClr val="tx1"/>
              </a:solidFill>
            </a:endParaRP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/>
              <a:defRPr sz="2900"/>
            </a:pPr>
            <a:endParaRPr dirty="0"/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buClr>
                <a:schemeClr val="accent3"/>
              </a:buClr>
              <a:buSzPct val="100000"/>
              <a:buAutoNum type="arabicPeriod" startAt="2"/>
              <a:defRPr sz="2900"/>
            </a:pPr>
            <a:r>
              <a:rPr dirty="0" err="1">
                <a:solidFill>
                  <a:srgbClr val="C00000"/>
                </a:solidFill>
              </a:rPr>
              <a:t>Antifolate</a:t>
            </a:r>
            <a:r>
              <a:rPr dirty="0">
                <a:solidFill>
                  <a:srgbClr val="C00000"/>
                </a:solidFill>
              </a:rPr>
              <a:t> medication (</a:t>
            </a:r>
            <a:r>
              <a:rPr dirty="0" err="1">
                <a:solidFill>
                  <a:srgbClr val="C00000"/>
                </a:solidFill>
              </a:rPr>
              <a:t>phenytoin</a:t>
            </a:r>
            <a:r>
              <a:rPr dirty="0">
                <a:solidFill>
                  <a:srgbClr val="C00000"/>
                </a:solidFill>
              </a:rPr>
              <a:t>)</a:t>
            </a:r>
            <a:r>
              <a:rPr dirty="0"/>
              <a:t> </a:t>
            </a:r>
            <a:r>
              <a:rPr dirty="0">
                <a:solidFill>
                  <a:schemeClr val="tx1"/>
                </a:solidFill>
              </a:rPr>
              <a:t>can cause </a:t>
            </a:r>
            <a:r>
              <a:rPr dirty="0" err="1" smtClean="0">
                <a:solidFill>
                  <a:schemeClr val="tx1"/>
                </a:solidFill>
              </a:rPr>
              <a:t>f</a:t>
            </a:r>
            <a:r>
              <a:rPr lang="en-US" dirty="0" err="1" smtClean="0">
                <a:solidFill>
                  <a:schemeClr val="tx1"/>
                </a:solidFill>
              </a:rPr>
              <a:t>olate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dirty="0" smtClean="0">
                <a:solidFill>
                  <a:schemeClr val="tx1"/>
                </a:solidFill>
              </a:rPr>
              <a:t>deficiency</a:t>
            </a:r>
            <a:r>
              <a:rPr dirty="0"/>
              <a:t>.</a:t>
            </a:r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900"/>
            </a:pPr>
            <a:endParaRPr dirty="0"/>
          </a:p>
          <a:p>
            <a:pPr marL="514350" indent="-514350" algn="l">
              <a:lnSpc>
                <a:spcPct val="80000"/>
              </a:lnSpc>
              <a:spcBef>
                <a:spcPts val="600"/>
              </a:spcBef>
              <a:defRPr sz="2900"/>
            </a:pPr>
            <a:r>
              <a:rPr dirty="0"/>
              <a:t>3.</a:t>
            </a:r>
            <a:r>
              <a:rPr lang="en-US" dirty="0"/>
              <a:t>   </a:t>
            </a:r>
            <a:r>
              <a:rPr dirty="0"/>
              <a:t> </a:t>
            </a:r>
            <a:r>
              <a:rPr dirty="0" err="1">
                <a:solidFill>
                  <a:srgbClr val="C00000"/>
                </a:solidFill>
              </a:rPr>
              <a:t>Folate</a:t>
            </a:r>
            <a:r>
              <a:rPr dirty="0">
                <a:solidFill>
                  <a:srgbClr val="C00000"/>
                </a:solidFill>
              </a:rPr>
              <a:t> requirements are increased</a:t>
            </a:r>
            <a:r>
              <a:rPr dirty="0"/>
              <a:t> </a:t>
            </a:r>
            <a:r>
              <a:rPr dirty="0">
                <a:solidFill>
                  <a:schemeClr val="tx1"/>
                </a:solidFill>
              </a:rPr>
              <a:t>by Iron therapy in Iron deficiency </a:t>
            </a:r>
            <a:r>
              <a:rPr dirty="0" err="1">
                <a:solidFill>
                  <a:schemeClr val="tx1"/>
                </a:solidFill>
              </a:rPr>
              <a:t>anaemia</a:t>
            </a:r>
            <a:r>
              <a:rPr dirty="0">
                <a:solidFill>
                  <a:schemeClr val="tx1"/>
                </a:solidFill>
              </a:rPr>
              <a:t>. So Iron &amp; </a:t>
            </a:r>
            <a:r>
              <a:rPr dirty="0" err="1">
                <a:solidFill>
                  <a:schemeClr val="tx1"/>
                </a:solidFill>
              </a:rPr>
              <a:t>folate</a:t>
            </a:r>
            <a:r>
              <a:rPr dirty="0">
                <a:solidFill>
                  <a:schemeClr val="tx1"/>
                </a:solidFill>
              </a:rPr>
              <a:t> be given for better results.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533400"/>
            <a:ext cx="7854950" cy="5867400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80000"/>
              </a:lnSpc>
              <a:spcBef>
                <a:spcPts val="600"/>
              </a:spcBef>
              <a:defRPr sz="2900" b="1" u="sng">
                <a:solidFill>
                  <a:srgbClr val="FF0000"/>
                </a:solidFill>
              </a:defRPr>
            </a:pPr>
            <a:r>
              <a:rPr dirty="0"/>
              <a:t>Clinical factors</a:t>
            </a:r>
            <a:r>
              <a:rPr dirty="0">
                <a:solidFill>
                  <a:srgbClr val="FFFF00"/>
                </a:solidFill>
              </a:rPr>
              <a:t>: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900"/>
            </a:pPr>
            <a:r>
              <a:rPr dirty="0">
                <a:solidFill>
                  <a:schemeClr val="tx1"/>
                </a:solidFill>
              </a:rPr>
              <a:t>Asymptomatic/loss of </a:t>
            </a:r>
            <a:r>
              <a:rPr dirty="0" err="1">
                <a:solidFill>
                  <a:schemeClr val="tx1"/>
                </a:solidFill>
              </a:rPr>
              <a:t>apetite</a:t>
            </a:r>
            <a:r>
              <a:rPr dirty="0">
                <a:solidFill>
                  <a:schemeClr val="tx1"/>
                </a:solidFill>
              </a:rPr>
              <a:t>/vomiting/</a:t>
            </a:r>
            <a:r>
              <a:rPr dirty="0" err="1">
                <a:solidFill>
                  <a:schemeClr val="tx1"/>
                </a:solidFill>
              </a:rPr>
              <a:t>diarrhoea</a:t>
            </a:r>
            <a:r>
              <a:rPr dirty="0">
                <a:solidFill>
                  <a:schemeClr val="tx1"/>
                </a:solidFill>
              </a:rPr>
              <a:t>/or unexplained  fever /pallor /</a:t>
            </a:r>
            <a:r>
              <a:rPr dirty="0" err="1">
                <a:solidFill>
                  <a:schemeClr val="tx1"/>
                </a:solidFill>
              </a:rPr>
              <a:t>hepatospleenomegaly</a:t>
            </a:r>
            <a:r>
              <a:rPr dirty="0">
                <a:solidFill>
                  <a:schemeClr val="tx1"/>
                </a:solidFill>
              </a:rPr>
              <a:t>/ </a:t>
            </a:r>
            <a:r>
              <a:rPr dirty="0" err="1">
                <a:solidFill>
                  <a:schemeClr val="tx1"/>
                </a:solidFill>
              </a:rPr>
              <a:t>polyneuropathy</a:t>
            </a:r>
            <a:r>
              <a:rPr dirty="0"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900"/>
            </a:pPr>
            <a:endParaRPr dirty="0"/>
          </a:p>
          <a:p>
            <a:pPr algn="l">
              <a:lnSpc>
                <a:spcPct val="80000"/>
              </a:lnSpc>
              <a:spcBef>
                <a:spcPts val="600"/>
              </a:spcBef>
              <a:defRPr sz="2900" b="1" u="sng">
                <a:solidFill>
                  <a:srgbClr val="FF0000"/>
                </a:solidFill>
              </a:defRPr>
            </a:pPr>
            <a:r>
              <a:rPr dirty="0"/>
              <a:t>Effects of pregnancy</a:t>
            </a:r>
            <a:r>
              <a:rPr dirty="0">
                <a:solidFill>
                  <a:srgbClr val="FFFF00"/>
                </a:solidFill>
              </a:rPr>
              <a:t>: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900"/>
            </a:pPr>
            <a:r>
              <a:rPr dirty="0">
                <a:solidFill>
                  <a:schemeClr val="tx1"/>
                </a:solidFill>
              </a:rPr>
              <a:t>Increased incidence of abortion, IUGR, </a:t>
            </a:r>
            <a:r>
              <a:rPr dirty="0" err="1">
                <a:solidFill>
                  <a:schemeClr val="tx1"/>
                </a:solidFill>
              </a:rPr>
              <a:t>abruptio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placentae</a:t>
            </a:r>
            <a:r>
              <a:rPr dirty="0">
                <a:solidFill>
                  <a:schemeClr val="tx1"/>
                </a:solidFill>
              </a:rPr>
              <a:t>, preeclampsia.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900"/>
            </a:pPr>
            <a:endParaRPr dirty="0"/>
          </a:p>
          <a:p>
            <a:pPr algn="l">
              <a:lnSpc>
                <a:spcPct val="80000"/>
              </a:lnSpc>
              <a:spcBef>
                <a:spcPts val="600"/>
              </a:spcBef>
              <a:defRPr sz="2900" b="1" u="sng">
                <a:solidFill>
                  <a:srgbClr val="FF0000"/>
                </a:solidFill>
              </a:defRPr>
            </a:pPr>
            <a:r>
              <a:rPr dirty="0"/>
              <a:t>Effects on fetus: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900"/>
            </a:pPr>
            <a:r>
              <a:rPr dirty="0">
                <a:solidFill>
                  <a:schemeClr val="tx1"/>
                </a:solidFill>
              </a:rPr>
              <a:t>NTD can be prevented in some cases by </a:t>
            </a:r>
            <a:r>
              <a:rPr dirty="0" err="1">
                <a:solidFill>
                  <a:schemeClr val="tx1"/>
                </a:solidFill>
              </a:rPr>
              <a:t>periconceptional</a:t>
            </a:r>
            <a:r>
              <a:rPr dirty="0">
                <a:solidFill>
                  <a:schemeClr val="tx1"/>
                </a:solidFill>
              </a:rPr>
              <a:t> folic acid at 400 </a:t>
            </a:r>
            <a:r>
              <a:rPr dirty="0" err="1">
                <a:solidFill>
                  <a:schemeClr val="tx1"/>
                </a:solidFill>
              </a:rPr>
              <a:t>μg</a:t>
            </a:r>
            <a:r>
              <a:rPr dirty="0">
                <a:solidFill>
                  <a:schemeClr val="tx1"/>
                </a:solidFill>
              </a:rPr>
              <a:t> (0.4 mg/d) in low risk cases &amp; 5 mg/day in high risk women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533400"/>
            <a:ext cx="7854950" cy="5867400"/>
          </a:xfrm>
          <a:prstGeom prst="rect">
            <a:avLst/>
          </a:prstGeom>
        </p:spPr>
        <p:txBody>
          <a:bodyPr lIns="45719" rIns="45719" anchor="t">
            <a:normAutofit lnSpcReduction="10000"/>
          </a:bodyPr>
          <a:lstStyle/>
          <a:p>
            <a:pPr algn="l">
              <a:defRPr b="1" u="sng">
                <a:solidFill>
                  <a:srgbClr val="FF0000"/>
                </a:solidFill>
              </a:defRPr>
            </a:pPr>
            <a:r>
              <a:rPr dirty="0"/>
              <a:t>Peripheral smear:</a:t>
            </a:r>
            <a:endParaRPr lang="en-US" dirty="0"/>
          </a:p>
          <a:p>
            <a:pPr algn="l"/>
            <a:r>
              <a:rPr dirty="0" err="1">
                <a:solidFill>
                  <a:schemeClr val="tx1"/>
                </a:solidFill>
              </a:rPr>
              <a:t>Macrocytic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anaemia</a:t>
            </a:r>
            <a:r>
              <a:rPr dirty="0">
                <a:solidFill>
                  <a:schemeClr val="tx1"/>
                </a:solidFill>
              </a:rPr>
              <a:t> with </a:t>
            </a:r>
            <a:r>
              <a:rPr dirty="0" err="1">
                <a:solidFill>
                  <a:schemeClr val="tx1"/>
                </a:solidFill>
              </a:rPr>
              <a:t>hypersegmentation</a:t>
            </a:r>
            <a:r>
              <a:rPr dirty="0">
                <a:solidFill>
                  <a:schemeClr val="tx1"/>
                </a:solidFill>
              </a:rPr>
              <a:t> of </a:t>
            </a:r>
            <a:r>
              <a:rPr dirty="0" err="1">
                <a:solidFill>
                  <a:schemeClr val="tx1"/>
                </a:solidFill>
              </a:rPr>
              <a:t>neutrophilis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neutropenia</a:t>
            </a:r>
            <a:r>
              <a:rPr dirty="0">
                <a:solidFill>
                  <a:schemeClr val="tx1"/>
                </a:solidFill>
              </a:rPr>
              <a:t> &amp; thrombocytopenia.</a:t>
            </a:r>
            <a:endParaRPr lang="en-US" dirty="0">
              <a:solidFill>
                <a:schemeClr val="tx1"/>
              </a:solidFill>
              <a:ea typeface="+mj-lt"/>
              <a:cs typeface="+mj-lt"/>
            </a:endParaRPr>
          </a:p>
          <a:p>
            <a:pPr algn="l"/>
            <a:endParaRPr lang="en-US" dirty="0">
              <a:solidFill>
                <a:schemeClr val="tx1"/>
              </a:solidFill>
              <a:ea typeface="+mj-lt"/>
              <a:cs typeface="+mj-lt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ea typeface="+mj-lt"/>
                <a:cs typeface="+mj-lt"/>
              </a:rPr>
              <a:t>Serum </a:t>
            </a:r>
            <a:r>
              <a:rPr lang="en-US" dirty="0" err="1">
                <a:solidFill>
                  <a:schemeClr val="tx1"/>
                </a:solidFill>
                <a:ea typeface="+mj-lt"/>
                <a:cs typeface="+mj-lt"/>
              </a:rPr>
              <a:t>folate</a:t>
            </a:r>
            <a:r>
              <a:rPr lang="en-US" dirty="0">
                <a:solidFill>
                  <a:schemeClr val="tx1"/>
                </a:solidFill>
                <a:ea typeface="+mj-lt"/>
                <a:cs typeface="+mj-lt"/>
              </a:rPr>
              <a:t>                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  <a:ea typeface="+mj-lt"/>
                <a:cs typeface="+mj-lt"/>
              </a:rPr>
              <a:t>Red cell </a:t>
            </a:r>
            <a:r>
              <a:rPr lang="en-US" dirty="0" err="1">
                <a:solidFill>
                  <a:schemeClr val="tx1"/>
                </a:solidFill>
                <a:ea typeface="+mj-lt"/>
                <a:cs typeface="+mj-lt"/>
              </a:rPr>
              <a:t>folate</a:t>
            </a:r>
            <a:r>
              <a:rPr lang="en-US" dirty="0">
                <a:solidFill>
                  <a:schemeClr val="tx1"/>
                </a:solidFill>
                <a:ea typeface="+mj-lt"/>
                <a:cs typeface="+mj-lt"/>
              </a:rPr>
              <a:t>       </a:t>
            </a:r>
          </a:p>
          <a:p>
            <a:pPr algn="l"/>
            <a:r>
              <a:rPr lang="en-US" dirty="0">
                <a:solidFill>
                  <a:schemeClr val="tx1"/>
                </a:solidFill>
                <a:ea typeface="+mj-lt"/>
                <a:cs typeface="+mj-lt"/>
              </a:rPr>
              <a:t>    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  <a:ea typeface="+mj-lt"/>
                <a:cs typeface="+mj-lt"/>
              </a:rPr>
              <a:t>S. Iron normal.</a:t>
            </a:r>
          </a:p>
          <a:p>
            <a:pPr algn="l"/>
            <a:endParaRPr lang="en-US" dirty="0">
              <a:solidFill>
                <a:schemeClr val="tx1"/>
              </a:solidFill>
              <a:ea typeface="+mj-lt"/>
              <a:cs typeface="+mj-lt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ea typeface="+mj-lt"/>
                <a:cs typeface="+mj-lt"/>
              </a:rPr>
              <a:t>Serum LDH &amp; </a:t>
            </a:r>
            <a:r>
              <a:rPr lang="en-US" dirty="0" err="1">
                <a:solidFill>
                  <a:schemeClr val="tx1"/>
                </a:solidFill>
                <a:ea typeface="+mj-lt"/>
                <a:cs typeface="+mj-lt"/>
              </a:rPr>
              <a:t>Haemocysteine</a:t>
            </a:r>
            <a:r>
              <a:rPr lang="en-US" dirty="0">
                <a:solidFill>
                  <a:schemeClr val="tx1"/>
                </a:solidFill>
                <a:ea typeface="+mj-lt"/>
                <a:cs typeface="+mj-lt"/>
              </a:rPr>
              <a:t>   </a:t>
            </a:r>
            <a:endParaRPr dirty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2" name="Arrow: Up 1">
            <a:extLst>
              <a:ext uri="{FF2B5EF4-FFF2-40B4-BE49-F238E27FC236}">
                <a16:creationId xmlns:a16="http://schemas.microsoft.com/office/drawing/2014/main" xmlns="" id="{92F44094-C351-4FC7-AC1E-D532D4F54AC5}"/>
              </a:ext>
            </a:extLst>
          </p:cNvPr>
          <p:cNvSpPr/>
          <p:nvPr/>
        </p:nvSpPr>
        <p:spPr>
          <a:xfrm>
            <a:off x="5439262" y="5479795"/>
            <a:ext cx="297475" cy="978408"/>
          </a:xfrm>
          <a:prstGeom prst="upArrow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xmlns="" id="{0DB22E7F-9CEA-4D7B-A00F-C734E1310EEB}"/>
              </a:ext>
            </a:extLst>
          </p:cNvPr>
          <p:cNvSpPr/>
          <p:nvPr/>
        </p:nvSpPr>
        <p:spPr>
          <a:xfrm>
            <a:off x="3068875" y="3109408"/>
            <a:ext cx="203896" cy="978408"/>
          </a:xfrm>
          <a:prstGeom prst="downArrow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ubtitle 2"/>
          <p:cNvSpPr txBox="1">
            <a:spLocks noGrp="1"/>
          </p:cNvSpPr>
          <p:nvPr>
            <p:ph type="subTitle" idx="1"/>
          </p:nvPr>
        </p:nvSpPr>
        <p:spPr>
          <a:xfrm>
            <a:off x="457200" y="381000"/>
            <a:ext cx="7854950" cy="5867400"/>
          </a:xfrm>
          <a:prstGeom prst="rect">
            <a:avLst/>
          </a:prstGeom>
        </p:spPr>
        <p:txBody>
          <a:bodyPr lIns="45719" rIns="45719" anchor="t">
            <a:normAutofit/>
          </a:bodyPr>
          <a:lstStyle/>
          <a:p>
            <a:pPr algn="l" defTabSz="768095">
              <a:spcBef>
                <a:spcPts val="400"/>
              </a:spcBef>
              <a:defRPr sz="2016" b="1" u="sng">
                <a:solidFill>
                  <a:srgbClr val="FF0000"/>
                </a:solidFill>
              </a:defRPr>
            </a:pPr>
            <a:r>
              <a:rPr sz="2800" dirty="0"/>
              <a:t>Prophylaxis:</a:t>
            </a:r>
          </a:p>
          <a:p>
            <a:pPr algn="l" defTabSz="768095">
              <a:spcBef>
                <a:spcPts val="400"/>
              </a:spcBef>
              <a:defRPr sz="2016"/>
            </a:pPr>
            <a:r>
              <a:rPr sz="2800" dirty="0" err="1">
                <a:solidFill>
                  <a:schemeClr val="tx1"/>
                </a:solidFill>
              </a:rPr>
              <a:t>Folate</a:t>
            </a:r>
            <a:r>
              <a:rPr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500</a:t>
            </a:r>
            <a:r>
              <a:rPr sz="2800" dirty="0">
                <a:solidFill>
                  <a:schemeClr val="tx1"/>
                </a:solidFill>
              </a:rPr>
              <a:t> </a:t>
            </a:r>
            <a:r>
              <a:rPr sz="2800" dirty="0" err="1">
                <a:solidFill>
                  <a:schemeClr val="tx1"/>
                </a:solidFill>
              </a:rPr>
              <a:t>μg</a:t>
            </a:r>
            <a:r>
              <a:rPr sz="2800" dirty="0">
                <a:solidFill>
                  <a:schemeClr val="tx1"/>
                </a:solidFill>
              </a:rPr>
              <a:t> /d during pregnancy.</a:t>
            </a:r>
          </a:p>
          <a:p>
            <a:pPr algn="l" defTabSz="768095">
              <a:spcBef>
                <a:spcPts val="400"/>
              </a:spcBef>
              <a:defRPr sz="2016"/>
            </a:pPr>
            <a:r>
              <a:rPr sz="2800" dirty="0" err="1">
                <a:solidFill>
                  <a:schemeClr val="tx1"/>
                </a:solidFill>
              </a:rPr>
              <a:t>Folate</a:t>
            </a:r>
            <a:r>
              <a:rPr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500</a:t>
            </a:r>
            <a:r>
              <a:rPr sz="2800" dirty="0">
                <a:solidFill>
                  <a:schemeClr val="tx1"/>
                </a:solidFill>
              </a:rPr>
              <a:t> </a:t>
            </a:r>
            <a:r>
              <a:rPr sz="2800" dirty="0" err="1">
                <a:solidFill>
                  <a:schemeClr val="tx1"/>
                </a:solidFill>
              </a:rPr>
              <a:t>μg</a:t>
            </a:r>
            <a:r>
              <a:rPr sz="2800" dirty="0">
                <a:solidFill>
                  <a:schemeClr val="tx1"/>
                </a:solidFill>
              </a:rPr>
              <a:t> /d during Lactation.</a:t>
            </a:r>
          </a:p>
          <a:p>
            <a:pPr algn="l" defTabSz="768095">
              <a:spcBef>
                <a:spcPts val="600"/>
              </a:spcBef>
              <a:defRPr sz="2016"/>
            </a:pPr>
            <a:endParaRPr sz="2800" dirty="0">
              <a:solidFill>
                <a:schemeClr val="tx1"/>
              </a:solidFill>
            </a:endParaRPr>
          </a:p>
          <a:p>
            <a:pPr algn="l" defTabSz="768095">
              <a:spcBef>
                <a:spcPts val="400"/>
              </a:spcBef>
              <a:defRPr sz="2016"/>
            </a:pPr>
            <a:r>
              <a:rPr sz="2800" dirty="0">
                <a:solidFill>
                  <a:schemeClr val="tx1"/>
                </a:solidFill>
              </a:rPr>
              <a:t>To eat more vegetables &amp;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sz="2800" dirty="0">
                <a:solidFill>
                  <a:schemeClr val="tx1"/>
                </a:solidFill>
              </a:rPr>
              <a:t> animal liver/kidney.</a:t>
            </a:r>
          </a:p>
          <a:p>
            <a:pPr algn="l" defTabSz="768095">
              <a:spcBef>
                <a:spcPts val="600"/>
              </a:spcBef>
              <a:defRPr sz="2016"/>
            </a:pPr>
            <a:endParaRPr sz="2800" dirty="0"/>
          </a:p>
          <a:p>
            <a:pPr algn="l" defTabSz="768095">
              <a:spcBef>
                <a:spcPts val="400"/>
              </a:spcBef>
              <a:defRPr sz="2016" b="1" u="sng">
                <a:solidFill>
                  <a:srgbClr val="FF0000"/>
                </a:solidFill>
              </a:defRPr>
            </a:pPr>
            <a:r>
              <a:rPr sz="2800" dirty="0"/>
              <a:t>Treatment:</a:t>
            </a:r>
            <a:r>
              <a:rPr lang="en-US" sz="2800" dirty="0"/>
              <a:t> </a:t>
            </a:r>
            <a:endParaRPr sz="2800" dirty="0"/>
          </a:p>
          <a:p>
            <a:pPr algn="l" defTabSz="768095">
              <a:spcBef>
                <a:spcPts val="400"/>
              </a:spcBef>
              <a:defRPr sz="2016"/>
            </a:pPr>
            <a:r>
              <a:rPr sz="2800" dirty="0">
                <a:solidFill>
                  <a:schemeClr val="tx1"/>
                </a:solidFill>
              </a:rPr>
              <a:t>5 mg/d – continued for 4 wks postpartum.</a:t>
            </a:r>
          </a:p>
          <a:p>
            <a:pPr algn="l" defTabSz="768095">
              <a:spcBef>
                <a:spcPts val="400"/>
              </a:spcBef>
              <a:defRPr sz="2016" b="1"/>
            </a:pPr>
            <a:r>
              <a:rPr lang="en-US" sz="2800" dirty="0">
                <a:solidFill>
                  <a:schemeClr val="tx1"/>
                </a:solidFill>
              </a:rPr>
              <a:t>     </a:t>
            </a:r>
            <a:endParaRPr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Rectangle 86">
            <a:extLst>
              <a:ext uri="{FF2B5EF4-FFF2-40B4-BE49-F238E27FC236}">
                <a16:creationId xmlns:a16="http://schemas.microsoft.com/office/drawing/2014/main" xmlns="" id="{029DE7B6-DC7C-4BA1-B406-EDDA0C0A31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490722" y="-2"/>
            <a:ext cx="5653278" cy="6858002"/>
          </a:xfrm>
          <a:prstGeom prst="rect">
            <a:avLst/>
          </a:prstGeom>
          <a:solidFill>
            <a:srgbClr val="576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3" name="Subtitle 2"/>
          <p:cNvSpPr txBox="1">
            <a:spLocks noGrp="1"/>
          </p:cNvSpPr>
          <p:nvPr>
            <p:ph type="subTitle" idx="1"/>
          </p:nvPr>
        </p:nvSpPr>
        <p:spPr>
          <a:xfrm>
            <a:off x="3892215" y="4106004"/>
            <a:ext cx="4108785" cy="186088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1200"/>
              </a:spcBef>
              <a:defRPr sz="5400" b="1" u="sng">
                <a:solidFill>
                  <a:srgbClr val="FF0000"/>
                </a:solidFill>
              </a:defRPr>
            </a:lvl1pPr>
          </a:lstStyle>
          <a:p>
            <a:pPr algn="l"/>
            <a:r>
              <a:rPr lang="en-US">
                <a:solidFill>
                  <a:srgbClr val="FFFFFF"/>
                </a:solidFill>
              </a:rPr>
              <a:t>Dimorphic anaemia</a:t>
            </a:r>
          </a:p>
        </p:txBody>
      </p:sp>
      <p:pic>
        <p:nvPicPr>
          <p:cNvPr id="274" name="Picture 4" descr="Picture 4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1292" y="2976913"/>
            <a:ext cx="1236429" cy="88171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ubtitle 2"/>
          <p:cNvSpPr txBox="1">
            <a:spLocks noGrp="1"/>
          </p:cNvSpPr>
          <p:nvPr>
            <p:ph type="subTitle" idx="1"/>
          </p:nvPr>
        </p:nvSpPr>
        <p:spPr>
          <a:xfrm>
            <a:off x="533400" y="685800"/>
            <a:ext cx="7854950" cy="5715000"/>
          </a:xfrm>
          <a:prstGeom prst="rect">
            <a:avLst/>
          </a:prstGeom>
        </p:spPr>
        <p:txBody>
          <a:bodyPr/>
          <a:lstStyle/>
          <a:p>
            <a:pPr algn="l">
              <a:defRPr b="1" u="sng">
                <a:solidFill>
                  <a:srgbClr val="FF0000"/>
                </a:solidFill>
              </a:defRPr>
            </a:pPr>
            <a:r>
              <a:rPr lang="en-US" dirty="0"/>
              <a:t>Dimorphic </a:t>
            </a:r>
            <a:r>
              <a:rPr lang="en-US" dirty="0" err="1"/>
              <a:t>anaemia</a:t>
            </a:r>
            <a:r>
              <a:rPr lang="en-US" dirty="0"/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(Deficiency of both Iron &amp; </a:t>
            </a:r>
            <a:r>
              <a:rPr lang="en-US" dirty="0" err="1">
                <a:solidFill>
                  <a:schemeClr val="tx1"/>
                </a:solidFill>
              </a:rPr>
              <a:t>folate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megaloblastic</a:t>
            </a:r>
            <a:r>
              <a:rPr lang="en-US" dirty="0">
                <a:solidFill>
                  <a:schemeClr val="tx1"/>
                </a:solidFill>
              </a:rPr>
              <a:t> bone marrow).</a:t>
            </a:r>
          </a:p>
          <a:p>
            <a:pPr algn="l"/>
            <a:endParaRPr lang="en-US" dirty="0"/>
          </a:p>
          <a:p>
            <a:pPr algn="l">
              <a:defRPr b="1">
                <a:solidFill>
                  <a:srgbClr val="FF0000"/>
                </a:solidFill>
              </a:defRPr>
            </a:pPr>
            <a:r>
              <a:rPr lang="en-US" dirty="0"/>
              <a:t>Peripheral smear:</a:t>
            </a:r>
          </a:p>
          <a:p>
            <a:pPr algn="l">
              <a:buSzPct val="100000"/>
              <a:buChar char="❖"/>
            </a:pPr>
            <a:r>
              <a:rPr lang="en-US" dirty="0"/>
              <a:t> </a:t>
            </a:r>
            <a:r>
              <a:rPr lang="en-US" dirty="0" err="1">
                <a:solidFill>
                  <a:schemeClr val="tx1"/>
                </a:solidFill>
              </a:rPr>
              <a:t>Macrocytic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dirty="0" err="1">
                <a:solidFill>
                  <a:schemeClr val="tx1"/>
                </a:solidFill>
              </a:rPr>
              <a:t>normocytic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>
              <a:buSzPct val="100000"/>
              <a:buChar char="❖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Normochromic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dirty="0" err="1">
                <a:solidFill>
                  <a:schemeClr val="tx1"/>
                </a:solidFill>
              </a:rPr>
              <a:t>hypochromic</a:t>
            </a:r>
            <a:r>
              <a:rPr lang="en-US" dirty="0">
                <a:solidFill>
                  <a:schemeClr val="tx1"/>
                </a:solidFill>
              </a:rPr>
              <a:t> picture.</a:t>
            </a:r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" name="Picture 5" descr="Picture 5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38800" y="1905000"/>
            <a:ext cx="2549525" cy="2971800"/>
          </a:xfrm>
          <a:prstGeom prst="rect">
            <a:avLst/>
          </a:prstGeom>
          <a:ln w="12700">
            <a:miter lim="400000"/>
          </a:ln>
        </p:spPr>
      </p:pic>
      <p:sp>
        <p:nvSpPr>
          <p:cNvPr id="279" name="Rectangle 3"/>
          <p:cNvSpPr/>
          <p:nvPr/>
        </p:nvSpPr>
        <p:spPr>
          <a:xfrm>
            <a:off x="1448511" y="2895600"/>
            <a:ext cx="3525253" cy="800507"/>
          </a:xfrm>
          <a:prstGeom prst="rect">
            <a:avLst/>
          </a:prstGeom>
          <a:ln>
            <a:solidFill>
              <a:srgbClr val="FF0000"/>
            </a:solidFill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5400" b="1">
                <a:ln w="12700" cap="flat">
                  <a:solidFill>
                    <a:srgbClr val="054697"/>
                  </a:solidFill>
                  <a:prstDash val="solid"/>
                  <a:round/>
                </a:ln>
                <a:solidFill>
                  <a:srgbClr val="C00000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t>THANK YOU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</a:pPr>
            <a:r>
              <a:t>According to WHO 2002</a:t>
            </a:r>
          </a:p>
          <a:p>
            <a:pPr>
              <a:buSzTx/>
              <a:buNone/>
            </a:pPr>
            <a:endParaRPr/>
          </a:p>
          <a:p>
            <a:pPr>
              <a:buSzTx/>
              <a:buNone/>
            </a:pPr>
            <a:endParaRPr/>
          </a:p>
          <a:p>
            <a:r>
              <a:t>Mild / moderate anaemia - 7 - 10.9gm%</a:t>
            </a:r>
          </a:p>
          <a:p>
            <a:r>
              <a:t>Severe anaemia - &lt; 7gm%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23528" y="188640"/>
            <a:ext cx="8363271" cy="6480720"/>
          </a:xfrm>
          <a:prstGeom prst="rect">
            <a:avLst/>
          </a:prstGeom>
        </p:spPr>
        <p:txBody>
          <a:bodyPr/>
          <a:lstStyle/>
          <a:p>
            <a:pPr marL="339470" indent="-339470" defTabSz="905255">
              <a:spcBef>
                <a:spcPts val="400"/>
              </a:spcBef>
              <a:buSzTx/>
              <a:buNone/>
              <a:defRPr sz="1979" b="1"/>
            </a:pPr>
            <a:r>
              <a:t>CLASSIFICATION OF ANAEMIA DURING PREGNANCY:</a:t>
            </a:r>
            <a:endParaRPr sz="1584"/>
          </a:p>
          <a:p>
            <a:pPr marL="339470" indent="-339470" defTabSz="905255">
              <a:spcBef>
                <a:spcPts val="400"/>
              </a:spcBef>
              <a:defRPr sz="1979"/>
            </a:pPr>
            <a:r>
              <a:t>Physiological anaemia of pregnancy</a:t>
            </a:r>
            <a:endParaRPr sz="1584"/>
          </a:p>
          <a:p>
            <a:pPr marL="339470" indent="-339470" defTabSz="905255">
              <a:spcBef>
                <a:spcPts val="400"/>
              </a:spcBef>
              <a:defRPr sz="1979"/>
            </a:pPr>
            <a:r>
              <a:t>Anaemia of under production</a:t>
            </a:r>
            <a:endParaRPr sz="1584"/>
          </a:p>
          <a:p>
            <a:pPr marL="735520" lvl="1" indent="-282892" defTabSz="905255">
              <a:spcBef>
                <a:spcPts val="300"/>
              </a:spcBef>
              <a:defRPr sz="1386"/>
            </a:pPr>
            <a:r>
              <a:t>Nutritional - Iron deficiency </a:t>
            </a:r>
          </a:p>
          <a:p>
            <a:pPr marL="735520" lvl="1" indent="-282892" defTabSz="905255">
              <a:spcBef>
                <a:spcPts val="300"/>
              </a:spcBef>
              <a:defRPr sz="1386"/>
            </a:pPr>
            <a:r>
              <a:t>Folate deficiency</a:t>
            </a:r>
            <a:endParaRPr sz="2772"/>
          </a:p>
          <a:p>
            <a:pPr marL="735520" lvl="1" indent="-282892" defTabSz="905255">
              <a:spcBef>
                <a:spcPts val="300"/>
              </a:spcBef>
              <a:defRPr sz="1386"/>
            </a:pPr>
            <a:r>
              <a:t>Vitamin B12 deficiency </a:t>
            </a:r>
          </a:p>
          <a:p>
            <a:pPr marL="735520" lvl="1" indent="-282892" defTabSz="905255">
              <a:spcBef>
                <a:spcPts val="300"/>
              </a:spcBef>
              <a:defRPr sz="1386"/>
            </a:pPr>
            <a:r>
              <a:t>Vitamin A deficiency</a:t>
            </a:r>
            <a:endParaRPr sz="2772"/>
          </a:p>
          <a:p>
            <a:pPr marL="735520" lvl="1" indent="-282892" defTabSz="905255">
              <a:spcBef>
                <a:spcPts val="300"/>
              </a:spcBef>
              <a:defRPr sz="1386"/>
            </a:pPr>
            <a:r>
              <a:t>Pure red cell aplasia</a:t>
            </a:r>
          </a:p>
          <a:p>
            <a:pPr marL="735520" lvl="1" indent="-282892" defTabSz="905255">
              <a:spcBef>
                <a:spcPts val="300"/>
              </a:spcBef>
              <a:defRPr sz="1386"/>
            </a:pPr>
            <a:r>
              <a:t>Aplastic anaemia</a:t>
            </a:r>
            <a:endParaRPr sz="2772"/>
          </a:p>
          <a:p>
            <a:pPr marL="339470" indent="-339470" defTabSz="905255">
              <a:spcBef>
                <a:spcPts val="400"/>
              </a:spcBef>
              <a:defRPr sz="1979"/>
            </a:pPr>
            <a:r>
              <a:t>Anaemia due to blood loss -</a:t>
            </a:r>
            <a:endParaRPr sz="1584"/>
          </a:p>
          <a:p>
            <a:pPr marL="735520" lvl="1" indent="-282892" defTabSz="905255">
              <a:spcBef>
                <a:spcPts val="300"/>
              </a:spcBef>
              <a:defRPr sz="1584"/>
            </a:pPr>
            <a:r>
              <a:t>Acute; early trimester bleeding, APH</a:t>
            </a:r>
            <a:endParaRPr sz="1386"/>
          </a:p>
          <a:p>
            <a:pPr marL="735520" lvl="1" indent="-282892" defTabSz="905255">
              <a:spcBef>
                <a:spcPts val="300"/>
              </a:spcBef>
              <a:defRPr sz="1584"/>
            </a:pPr>
            <a:r>
              <a:t>Chronic; hookworm and other parasitic infection</a:t>
            </a:r>
            <a:endParaRPr sz="1386"/>
          </a:p>
          <a:p>
            <a:pPr marL="339470" indent="-339470" defTabSz="905255">
              <a:spcBef>
                <a:spcPts val="400"/>
              </a:spcBef>
              <a:defRPr sz="1979"/>
            </a:pPr>
            <a:r>
              <a:t>Secondary to infections like malaria</a:t>
            </a:r>
            <a:endParaRPr sz="1584"/>
          </a:p>
          <a:p>
            <a:pPr marL="339470" indent="-339470" defTabSz="905255">
              <a:spcBef>
                <a:spcPts val="400"/>
              </a:spcBef>
              <a:defRPr sz="1979"/>
            </a:pPr>
            <a:r>
              <a:t>Hemolytic anaemia –</a:t>
            </a:r>
            <a:endParaRPr sz="1584"/>
          </a:p>
          <a:p>
            <a:pPr marL="735520" lvl="1" indent="-282892" defTabSz="905255">
              <a:spcBef>
                <a:spcPts val="300"/>
              </a:spcBef>
              <a:defRPr sz="1584"/>
            </a:pPr>
            <a:r>
              <a:t>Congenital; G6PD deficiency and hereditary spherocytosis</a:t>
            </a:r>
            <a:endParaRPr sz="1386"/>
          </a:p>
          <a:p>
            <a:pPr marL="735520" lvl="1" indent="-282892" defTabSz="905255">
              <a:spcBef>
                <a:spcPts val="300"/>
              </a:spcBef>
              <a:defRPr sz="1584"/>
            </a:pPr>
            <a:r>
              <a:t>Acquired; micro angiopathic hemolytic anaemia. Acquired immune hemolytic anaemia</a:t>
            </a:r>
            <a:endParaRPr sz="1386"/>
          </a:p>
          <a:p>
            <a:pPr marL="339470" indent="-339470" defTabSz="905255">
              <a:spcBef>
                <a:spcPts val="400"/>
              </a:spcBef>
              <a:defRPr sz="1979"/>
            </a:pPr>
            <a:r>
              <a:t>Hemoglobinopathies –</a:t>
            </a:r>
            <a:endParaRPr sz="1584"/>
          </a:p>
          <a:p>
            <a:pPr marL="735520" lvl="1" indent="-282892" defTabSz="905255">
              <a:spcBef>
                <a:spcPts val="300"/>
              </a:spcBef>
              <a:defRPr sz="1584"/>
            </a:pPr>
            <a:r>
              <a:t>Sickle cell trait</a:t>
            </a:r>
            <a:endParaRPr sz="2772"/>
          </a:p>
          <a:p>
            <a:pPr marL="735520" lvl="1" indent="-282892" defTabSz="905255">
              <a:spcBef>
                <a:spcPts val="300"/>
              </a:spcBef>
              <a:defRPr sz="1584"/>
            </a:pPr>
            <a:r>
              <a:t>Sickle cell disease</a:t>
            </a:r>
            <a:endParaRPr sz="2772"/>
          </a:p>
          <a:p>
            <a:pPr marL="735520" lvl="1" indent="-282892" defTabSz="905255">
              <a:spcBef>
                <a:spcPts val="300"/>
              </a:spcBef>
              <a:defRPr sz="1584"/>
            </a:pPr>
            <a:r>
              <a:t>Thalassemia</a:t>
            </a:r>
          </a:p>
          <a:p>
            <a:pPr marL="735520" lvl="1" indent="-282892" defTabSz="905255">
              <a:spcBef>
                <a:spcPts val="300"/>
              </a:spcBef>
              <a:defRPr sz="1584"/>
            </a:pPr>
            <a:r>
              <a:t>Others like HbE, HbC, HbH etc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95536" y="332655"/>
            <a:ext cx="8291263" cy="5793509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  <a:defRPr b="1"/>
            </a:pPr>
            <a:r>
              <a:t>MORPHOLOGIC CLASSIFICATION:</a:t>
            </a:r>
          </a:p>
          <a:p>
            <a:pPr>
              <a:buSzTx/>
              <a:buNone/>
              <a:defRPr b="1"/>
            </a:pPr>
            <a:endParaRPr/>
          </a:p>
          <a:p>
            <a:pPr>
              <a:buSzTx/>
              <a:buNone/>
            </a:pPr>
            <a:endParaRPr b="1"/>
          </a:p>
          <a:p>
            <a:pPr>
              <a:defRPr b="1"/>
            </a:pPr>
            <a:r>
              <a:t>MICROCYTIC</a:t>
            </a:r>
            <a:r>
              <a:rPr b="0"/>
              <a:t>: Iron deficiency, sideroblastic anaemia, chronic infection</a:t>
            </a:r>
          </a:p>
          <a:p>
            <a:pPr>
              <a:defRPr b="1"/>
            </a:pPr>
            <a:r>
              <a:t>NORMOBLASTIC: </a:t>
            </a:r>
            <a:r>
              <a:rPr b="0" cap="all"/>
              <a:t>A</a:t>
            </a:r>
            <a:r>
              <a:rPr b="0"/>
              <a:t>naemia due to hemorrhage or haemolysis.</a:t>
            </a:r>
          </a:p>
          <a:p>
            <a:pPr>
              <a:defRPr b="1"/>
            </a:pPr>
            <a:r>
              <a:t>MACROCYTIC: </a:t>
            </a:r>
            <a:r>
              <a:rPr b="0"/>
              <a:t>Megaloblastic anaemia due to folate &amp; vitamin B12  deficiency.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itle 1"/>
          <p:cNvSpPr txBox="1">
            <a:spLocks noGrp="1"/>
          </p:cNvSpPr>
          <p:nvPr>
            <p:ph type="title"/>
          </p:nvPr>
        </p:nvSpPr>
        <p:spPr>
          <a:xfrm>
            <a:off x="467543" y="0"/>
            <a:ext cx="8229601" cy="778098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en-US"/>
              <a:t>Physiological changes in blood indices during pregnancy</a:t>
            </a:r>
          </a:p>
        </p:txBody>
      </p:sp>
      <p:graphicFrame>
        <p:nvGraphicFramePr>
          <p:cNvPr id="114" name="Content Placeholder 3"/>
          <p:cNvGraphicFramePr/>
          <p:nvPr>
            <p:extLst>
              <p:ext uri="{D42A27DB-BD31-4B8C-83A1-F6EECF244321}">
                <p14:modId xmlns:p14="http://schemas.microsoft.com/office/powerpoint/2010/main" xmlns="" val="3237076153"/>
              </p:ext>
            </p:extLst>
          </p:nvPr>
        </p:nvGraphicFramePr>
        <p:xfrm>
          <a:off x="323527" y="692695"/>
          <a:ext cx="8496944" cy="5904655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1242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82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200" b="1" spc="4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Characteristics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200" b="1" spc="4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Normal adult woman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200" b="1" spc="4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32-34 </a:t>
                      </a:r>
                      <a:r>
                        <a:rPr lang="en-US" sz="1200" b="1" spc="4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weeks</a:t>
                      </a:r>
                      <a:r>
                        <a:rPr lang="en-US" sz="1200" b="1" spc="4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gestation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200" b="1" spc="4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Increased /decreased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82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Plasma volume (ml)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2600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3850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/>
                        <a:t>1250 ml </a:t>
                      </a:r>
                      <a:r>
                        <a:rPr lang="en-US">
                          <a:latin typeface="Symbol"/>
                          <a:ea typeface="Symbol"/>
                          <a:cs typeface="Symbol"/>
                          <a:sym typeface="Symbol"/>
                        </a:rPr>
                        <a:t>­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2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Red cell mass (ml)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1400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1640 (without iron supplement) 1800 (with iron supplement)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/>
                        <a:t>240 ml </a:t>
                      </a:r>
                      <a:r>
                        <a:rPr lang="en-US">
                          <a:latin typeface="Symbol"/>
                          <a:ea typeface="Symbol"/>
                          <a:cs typeface="Symbol"/>
                          <a:sym typeface="Symbol"/>
                        </a:rPr>
                        <a:t>­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82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Hemoglobin (g/dl)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12-14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11-12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Decreased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82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/>
                        <a:t>Red blood cells (10</a:t>
                      </a:r>
                      <a:r>
                        <a:rPr lang="en-US" baseline="30000"/>
                        <a:t>6</a:t>
                      </a:r>
                      <a:r>
                        <a:rPr lang="en-US"/>
                        <a:t>/</a:t>
                      </a:r>
                      <a:r>
                        <a:rPr lang="en-US" err="1"/>
                        <a:t>cumm</a:t>
                      </a:r>
                      <a:r>
                        <a:rPr lang="en-US"/>
                        <a:t>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4-5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3-4.5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Decreased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82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Packed cell volume</a:t>
                      </a: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(PCV)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0.36 -0.44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0.32-0.36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Decreased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Mean corpuscular, volume (</a:t>
                      </a:r>
                      <a:r>
                        <a:rPr lang="en-US" sz="1200" spc="4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fl</a:t>
                      </a: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 (MCV)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80-97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70-95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Decreased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5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Mean Corpuscular hemoglobin (</a:t>
                      </a:r>
                      <a:r>
                        <a:rPr lang="en-US" sz="1200" spc="4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pg</a:t>
                      </a: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 (MCH)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27-33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26-31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Decreased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52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Mean corpuscular Hemoglobin concentration (%) (MCHC)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32-36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30-35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Decreased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82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Serum iron (mg/dl)(Fc)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60-175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60-75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Decreased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5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 iron binding capacity (mg/dl)</a:t>
                      </a: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(TIBC)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300-350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350-400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Increased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082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TIBC saturated (%)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Decreased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35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Requirements of iron (mg/dl)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1.5-2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lang="en-US" sz="1200" spc="4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Increased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95535" y="332656"/>
            <a:ext cx="8496946" cy="6264696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  <a:defRPr b="1"/>
            </a:pPr>
            <a:r>
              <a:t>Criteria for Physiological anaemia:</a:t>
            </a:r>
          </a:p>
          <a:p>
            <a:pPr>
              <a:buSzTx/>
              <a:buNone/>
            </a:pPr>
            <a:endParaRPr/>
          </a:p>
          <a:p>
            <a:r>
              <a:t>The lower limit of physiological anaemia during the second half of pregnancy should fulfill the following haematological values. </a:t>
            </a:r>
          </a:p>
          <a:p>
            <a:r>
              <a:t>Hb		          : 10gm%</a:t>
            </a:r>
          </a:p>
          <a:p>
            <a:r>
              <a:t>RBC Count	: 32 Millions / cum</a:t>
            </a:r>
          </a:p>
          <a:p>
            <a:r>
              <a:t>PCV		: 30%</a:t>
            </a:r>
          </a:p>
          <a:p>
            <a:r>
              <a:t>RBC Morphology: Normal morphology on peripheral smear.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1637</Words>
  <Application>Microsoft Office PowerPoint</Application>
  <PresentationFormat>On-screen Show (4:3)</PresentationFormat>
  <Paragraphs>471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ANAEMIA IN PREGNANCY</vt:lpstr>
      <vt:lpstr>INTRODUCTION</vt:lpstr>
      <vt:lpstr>Slide 3</vt:lpstr>
      <vt:lpstr>The Indian Council of Medical Research Categories of Anaemia. </vt:lpstr>
      <vt:lpstr>Slide 5</vt:lpstr>
      <vt:lpstr>Slide 6</vt:lpstr>
      <vt:lpstr>Slide 7</vt:lpstr>
      <vt:lpstr>Physiological changes in blood indices during pregnancy</vt:lpstr>
      <vt:lpstr>Slide 9</vt:lpstr>
      <vt:lpstr>Slide 10</vt:lpstr>
      <vt:lpstr>Slide 11</vt:lpstr>
      <vt:lpstr>IRON DEFICIENCY ANAEMIA</vt:lpstr>
      <vt:lpstr>Iron absorption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WIFS-2013</vt:lpstr>
      <vt:lpstr>Slide 22</vt:lpstr>
      <vt:lpstr>Slide 23</vt:lpstr>
      <vt:lpstr>STAGES OF IRON DEFICIENCY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Parenteral therapy</vt:lpstr>
      <vt:lpstr>Slide 34</vt:lpstr>
      <vt:lpstr>INDICATIONS FOR PARENTERAL IRON THERAPY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ANAEMIA IN PREGNANCY</dc:title>
  <cp:lastModifiedBy>user</cp:lastModifiedBy>
  <cp:revision>3</cp:revision>
  <dcterms:modified xsi:type="dcterms:W3CDTF">2020-04-20T10:09:35Z</dcterms:modified>
</cp:coreProperties>
</file>